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5"/>
  </p:notesMasterIdLst>
  <p:sldIdLst>
    <p:sldId id="399" r:id="rId4"/>
    <p:sldId id="444" r:id="rId6"/>
    <p:sldId id="443" r:id="rId7"/>
    <p:sldId id="445" r:id="rId8"/>
    <p:sldId id="446" r:id="rId9"/>
    <p:sldId id="447" r:id="rId10"/>
    <p:sldId id="448" r:id="rId11"/>
    <p:sldId id="449" r:id="rId12"/>
    <p:sldId id="450" r:id="rId13"/>
    <p:sldId id="400" r:id="rId14"/>
    <p:sldId id="462" r:id="rId15"/>
    <p:sldId id="451" r:id="rId16"/>
    <p:sldId id="385" r:id="rId17"/>
    <p:sldId id="415" r:id="rId18"/>
    <p:sldId id="463" r:id="rId19"/>
    <p:sldId id="464" r:id="rId20"/>
    <p:sldId id="465" r:id="rId21"/>
    <p:sldId id="452" r:id="rId22"/>
    <p:sldId id="466" r:id="rId23"/>
    <p:sldId id="467" r:id="rId24"/>
    <p:sldId id="453" r:id="rId25"/>
    <p:sldId id="477" r:id="rId26"/>
    <p:sldId id="478" r:id="rId27"/>
    <p:sldId id="479" r:id="rId28"/>
    <p:sldId id="480" r:id="rId29"/>
    <p:sldId id="486" r:id="rId30"/>
    <p:sldId id="481" r:id="rId31"/>
    <p:sldId id="482" r:id="rId32"/>
    <p:sldId id="483" r:id="rId33"/>
    <p:sldId id="484" r:id="rId34"/>
    <p:sldId id="485" r:id="rId35"/>
  </p:sldIdLst>
  <p:sldSz cx="9144000" cy="5143500" type="screen16x9"/>
  <p:notesSz cx="6858000" cy="9144000"/>
  <p:custDataLst>
    <p:tags r:id="rId40"/>
  </p:custDataLst>
  <p:defaultTextStyle>
    <a:defPPr>
      <a:defRPr lang="zh-CN"/>
    </a:defPPr>
    <a:lvl1pPr marL="0" lvl="0" indent="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1pPr>
    <a:lvl2pPr marL="342900" lvl="1" indent="1143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2pPr>
    <a:lvl3pPr marL="685800" lvl="2" indent="2286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3pPr>
    <a:lvl4pPr marL="1028700" lvl="3" indent="3429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4pPr>
    <a:lvl5pPr marL="1371600" lvl="4"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D5"/>
    <a:srgbClr val="FFFFCC"/>
    <a:srgbClr val="00508A"/>
    <a:srgbClr val="EB6C15"/>
    <a:srgbClr val="D05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6314" autoAdjust="0"/>
  </p:normalViewPr>
  <p:slideViewPr>
    <p:cSldViewPr snapToGrid="0" showGuides="1">
      <p:cViewPr varScale="1">
        <p:scale>
          <a:sx n="107" d="100"/>
          <a:sy n="107" d="100"/>
        </p:scale>
        <p:origin x="658" y="86"/>
      </p:cViewPr>
      <p:guideLst>
        <p:guide orient="horz" pos="1620"/>
        <p:guide pos="2804"/>
      </p:guideLst>
    </p:cSldViewPr>
  </p:slideViewPr>
  <p:notesTextViewPr>
    <p:cViewPr>
      <p:scale>
        <a:sx n="1" d="1"/>
        <a:sy n="1" d="1"/>
      </p:scale>
      <p:origin x="0" y="0"/>
    </p:cViewPr>
  </p:notesTextViewPr>
  <p:sorterViewPr showFormatting="0">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247.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6.wmf"/><Relationship Id="rId8" Type="http://schemas.openxmlformats.org/officeDocument/2006/relationships/image" Target="../media/image15.wmf"/><Relationship Id="rId7" Type="http://schemas.openxmlformats.org/officeDocument/2006/relationships/image" Target="../media/image14.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emf"/><Relationship Id="rId14" Type="http://schemas.openxmlformats.org/officeDocument/2006/relationships/image" Target="../media/image21.wmf"/><Relationship Id="rId13" Type="http://schemas.openxmlformats.org/officeDocument/2006/relationships/image" Target="../media/image20.wmf"/><Relationship Id="rId12" Type="http://schemas.openxmlformats.org/officeDocument/2006/relationships/image" Target="../media/image19.wmf"/><Relationship Id="rId11" Type="http://schemas.openxmlformats.org/officeDocument/2006/relationships/image" Target="../media/image18.wmf"/><Relationship Id="rId10" Type="http://schemas.openxmlformats.org/officeDocument/2006/relationships/image" Target="../media/image17.w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36.e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52.wmf"/><Relationship Id="rId8" Type="http://schemas.openxmlformats.org/officeDocument/2006/relationships/image" Target="../media/image51.wmf"/><Relationship Id="rId7" Type="http://schemas.openxmlformats.org/officeDocument/2006/relationships/image" Target="../media/image50.w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wmf"/><Relationship Id="rId3" Type="http://schemas.openxmlformats.org/officeDocument/2006/relationships/image" Target="../media/image46.wmf"/><Relationship Id="rId2" Type="http://schemas.openxmlformats.org/officeDocument/2006/relationships/image" Target="../media/image45.emf"/><Relationship Id="rId10" Type="http://schemas.openxmlformats.org/officeDocument/2006/relationships/image" Target="../media/image53.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e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685800" rtl="0" eaLnBrk="1" fontAlgn="base" latinLnBrk="0" hangingPunct="1">
              <a:lnSpc>
                <a:spcPct val="100000"/>
              </a:lnSpc>
              <a:spcBef>
                <a:spcPct val="30000"/>
              </a:spcBef>
              <a:spcAft>
                <a:spcPct val="0"/>
              </a:spcAft>
              <a:buClrTx/>
              <a:buSzTx/>
              <a:buFontTx/>
              <a:buNone/>
              <a:defRPr/>
            </a:pP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685800"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342900" marR="0" lvl="1" indent="0" algn="l" defTabSz="685800"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685800" marR="0" lvl="2" indent="0" algn="l" defTabSz="685800"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1028700" marR="0" lvl="3" indent="0" algn="l" defTabSz="685800"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1371600" marR="0" lvl="4" indent="0" algn="l" defTabSz="685800" rtl="0" eaLnBrk="1" fontAlgn="base" latinLnBrk="0" hangingPunct="1">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1E537610-B3E9-4438-B703-EE74B58B6B71}"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slide" Target="../slides/slide14.xml"/><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slide" Target="../slides/slide14.xml"/><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slide" Target="../slides/slide14.xml"/><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slide" Target="../slides/slide14.xml"/><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slide" Target="../slides/slide14.xml"/><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image" Target="../media/image4.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4.png"/><Relationship Id="rId4" Type="http://schemas.openxmlformats.org/officeDocument/2006/relationships/tags" Target="../tags/tag7.xml"/><Relationship Id="rId3" Type="http://schemas.openxmlformats.org/officeDocument/2006/relationships/image" Target="../media/image5.png"/><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4.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6.xml"/><Relationship Id="rId3" Type="http://schemas.openxmlformats.org/officeDocument/2006/relationships/image" Target="../media/image6.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image" Target="../media/image4.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3.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4.png"/><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tags" Target="../tags/tag4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media/image4.png"/><Relationship Id="rId3" Type="http://schemas.openxmlformats.org/officeDocument/2006/relationships/tags" Target="../tags/tag42.xml"/><Relationship Id="rId2" Type="http://schemas.openxmlformats.org/officeDocument/2006/relationships/tags" Target="../tags/tag41.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media/image4.png"/><Relationship Id="rId3" Type="http://schemas.openxmlformats.org/officeDocument/2006/relationships/tags" Target="../tags/tag51.xml"/><Relationship Id="rId2" Type="http://schemas.openxmlformats.org/officeDocument/2006/relationships/tags" Target="../tags/tag50.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image" Target="../media/image4.png"/><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4.png"/><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4.png"/><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sp>
        <p:nvSpPr>
          <p:cNvPr id="7" name="矩形 6"/>
          <p:cNvSpPr/>
          <p:nvPr/>
        </p:nvSpPr>
        <p:spPr>
          <a:xfrm>
            <a:off x="0" y="0"/>
            <a:ext cx="9144000" cy="51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1920875" y="-1587"/>
            <a:ext cx="1412875" cy="520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8196" name="组合 8"/>
          <p:cNvGrpSpPr/>
          <p:nvPr userDrawn="1"/>
        </p:nvGrpSpPr>
        <p:grpSpPr>
          <a:xfrm>
            <a:off x="1370013" y="106363"/>
            <a:ext cx="1330325" cy="474662"/>
            <a:chOff x="1399441" y="1145221"/>
            <a:chExt cx="1329556" cy="474509"/>
          </a:xfrm>
        </p:grpSpPr>
        <p:sp>
          <p:nvSpPr>
            <p:cNvPr id="10" name="圆角矩形 9"/>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6">
            <a:hlinkClick r:id="" action="ppaction://noaction" highlightClick="1"/>
            <a:hlinkHover r:id="rId2" action="ppaction://hlinksldjump" highlightClick="1"/>
          </p:cNvPr>
          <p:cNvSpPr txBox="1"/>
          <p:nvPr/>
        </p:nvSpPr>
        <p:spPr>
          <a:xfrm>
            <a:off x="1979613" y="141288"/>
            <a:ext cx="1252538"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ea typeface="+mn-ea"/>
                <a:cs typeface="+mn-cs"/>
              </a:rPr>
              <a:t>选题背景及意义</a:t>
            </a:r>
            <a:endParaRPr kumimoji="0" lang="zh-CN" altLang="en-US" sz="1200" b="0" i="0" u="none" strike="noStrike" kern="1200" cap="none" spc="0" normalizeH="0" baseline="0" noProof="0" dirty="0">
              <a:ln>
                <a:noFill/>
              </a:ln>
              <a:solidFill>
                <a:schemeClr val="bg1"/>
              </a:solidFill>
              <a:effectLst/>
              <a:uLnTx/>
              <a:uFillTx/>
              <a:latin typeface="+mn-ea"/>
              <a:ea typeface="+mn-ea"/>
              <a:cs typeface="+mn-cs"/>
            </a:endParaRPr>
          </a:p>
        </p:txBody>
      </p:sp>
      <p:sp>
        <p:nvSpPr>
          <p:cNvPr id="13" name="TextBox 17">
            <a:hlinkClick r:id="" action="ppaction://hlinkshowjump?jump=nextslide" highlightClick="1"/>
            <a:hlinkHover r:id="rId2" action="ppaction://hlinksldjump" highlightClick="1"/>
          </p:cNvPr>
          <p:cNvSpPr txBox="1"/>
          <p:nvPr/>
        </p:nvSpPr>
        <p:spPr>
          <a:xfrm>
            <a:off x="3333750" y="141288"/>
            <a:ext cx="1279525"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4" name="TextBox 18">
            <a:hlinkClick r:id="" action="ppaction://noaction" highlightClick="1"/>
            <a:hlinkHover r:id="rId3" action="ppaction://hlinksldjump" highlightClick="1"/>
          </p:cNvPr>
          <p:cNvSpPr txBox="1"/>
          <p:nvPr/>
        </p:nvSpPr>
        <p:spPr>
          <a:xfrm>
            <a:off x="4613275" y="141288"/>
            <a:ext cx="15811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5" name="TextBox 19">
            <a:hlinkClick r:id="" action="ppaction://noaction" highlightClick="1"/>
            <a:hlinkHover r:id="rId2" action="ppaction://hlinksldjump" highlightClick="1"/>
          </p:cNvPr>
          <p:cNvSpPr txBox="1"/>
          <p:nvPr/>
        </p:nvSpPr>
        <p:spPr>
          <a:xfrm>
            <a:off x="6213475" y="141288"/>
            <a:ext cx="1528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6" name="TextBox 20">
            <a:hlinkClick r:id="" action="ppaction://noaction" highlightClick="1"/>
            <a:hlinkHover r:id="rId2" action="ppaction://hlinksldjump" highlightClick="1"/>
          </p:cNvPr>
          <p:cNvSpPr txBox="1"/>
          <p:nvPr/>
        </p:nvSpPr>
        <p:spPr>
          <a:xfrm>
            <a:off x="7742238" y="149225"/>
            <a:ext cx="1401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cxnSp>
        <p:nvCxnSpPr>
          <p:cNvPr id="17" name="直接连接符 16"/>
          <p:cNvCxnSpPr/>
          <p:nvPr/>
        </p:nvCxnSpPr>
        <p:spPr>
          <a:xfrm>
            <a:off x="4597400"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94425"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724775"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205" name="图片 19"/>
          <p:cNvPicPr>
            <a:picLocks noChangeAspect="1"/>
          </p:cNvPicPr>
          <p:nvPr userDrawn="1"/>
        </p:nvPicPr>
        <p:blipFill>
          <a:blip r:embed="rId4" cstate="screen"/>
          <a:stretch>
            <a:fillRect/>
          </a:stretch>
        </p:blipFill>
        <p:spPr>
          <a:xfrm>
            <a:off x="273050" y="57150"/>
            <a:ext cx="1243013" cy="420688"/>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sp>
        <p:nvSpPr>
          <p:cNvPr id="7" name="矩形 6"/>
          <p:cNvSpPr/>
          <p:nvPr/>
        </p:nvSpPr>
        <p:spPr>
          <a:xfrm>
            <a:off x="0" y="0"/>
            <a:ext cx="9144000" cy="51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3333750" y="-1587"/>
            <a:ext cx="1263650" cy="520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9220" name="组合 8"/>
          <p:cNvGrpSpPr/>
          <p:nvPr userDrawn="1"/>
        </p:nvGrpSpPr>
        <p:grpSpPr>
          <a:xfrm>
            <a:off x="1370013" y="106363"/>
            <a:ext cx="1330325" cy="474662"/>
            <a:chOff x="1399441" y="1145221"/>
            <a:chExt cx="1329556" cy="474509"/>
          </a:xfrm>
        </p:grpSpPr>
        <p:sp>
          <p:nvSpPr>
            <p:cNvPr id="10" name="圆角矩形 9"/>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6">
            <a:hlinkClick r:id="" action="ppaction://noaction" highlightClick="1"/>
            <a:hlinkHover r:id="rId2" action="ppaction://hlinksldjump" highlightClick="1"/>
          </p:cNvPr>
          <p:cNvSpPr txBox="1"/>
          <p:nvPr/>
        </p:nvSpPr>
        <p:spPr>
          <a:xfrm>
            <a:off x="1979613" y="141288"/>
            <a:ext cx="1252538"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2" action="ppaction://hlinksldjump" highlightClick="1"/>
          </p:cNvPr>
          <p:cNvSpPr txBox="1"/>
          <p:nvPr/>
        </p:nvSpPr>
        <p:spPr>
          <a:xfrm>
            <a:off x="3333750" y="141288"/>
            <a:ext cx="1279525"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ea typeface="+mn-ea"/>
                <a:cs typeface="+mn-cs"/>
              </a:rPr>
              <a:t>论文综述</a:t>
            </a:r>
            <a:endParaRPr kumimoji="0" lang="zh-CN" altLang="en-US" sz="1200" b="0" i="0" u="none" strike="noStrike" kern="1200" cap="none" spc="0" normalizeH="0" baseline="0" noProof="0" dirty="0">
              <a:ln>
                <a:noFill/>
              </a:ln>
              <a:solidFill>
                <a:schemeClr val="bg1"/>
              </a:solidFill>
              <a:effectLst/>
              <a:uLnTx/>
              <a:uFillTx/>
              <a:latin typeface="+mn-ea"/>
              <a:ea typeface="+mn-ea"/>
              <a:cs typeface="+mn-cs"/>
            </a:endParaRPr>
          </a:p>
        </p:txBody>
      </p:sp>
      <p:sp>
        <p:nvSpPr>
          <p:cNvPr id="14" name="TextBox 18">
            <a:hlinkClick r:id="" action="ppaction://noaction" highlightClick="1"/>
            <a:hlinkHover r:id="rId3" action="ppaction://hlinksldjump" highlightClick="1"/>
          </p:cNvPr>
          <p:cNvSpPr txBox="1"/>
          <p:nvPr/>
        </p:nvSpPr>
        <p:spPr>
          <a:xfrm>
            <a:off x="4613275" y="141288"/>
            <a:ext cx="15811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5" name="TextBox 19">
            <a:hlinkClick r:id="" action="ppaction://noaction" highlightClick="1"/>
            <a:hlinkHover r:id="rId2" action="ppaction://hlinksldjump" highlightClick="1"/>
          </p:cNvPr>
          <p:cNvSpPr txBox="1"/>
          <p:nvPr/>
        </p:nvSpPr>
        <p:spPr>
          <a:xfrm>
            <a:off x="6213475" y="141288"/>
            <a:ext cx="1528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6" name="TextBox 20">
            <a:hlinkClick r:id="" action="ppaction://noaction" highlightClick="1"/>
            <a:hlinkHover r:id="rId2" action="ppaction://hlinksldjump" highlightClick="1"/>
          </p:cNvPr>
          <p:cNvSpPr txBox="1"/>
          <p:nvPr/>
        </p:nvSpPr>
        <p:spPr>
          <a:xfrm>
            <a:off x="7742238" y="149225"/>
            <a:ext cx="1401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cxnSp>
        <p:nvCxnSpPr>
          <p:cNvPr id="17" name="直接连接符 16"/>
          <p:cNvCxnSpPr/>
          <p:nvPr/>
        </p:nvCxnSpPr>
        <p:spPr>
          <a:xfrm>
            <a:off x="6194425"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24775"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228" name="图片 18"/>
          <p:cNvPicPr>
            <a:picLocks noChangeAspect="1"/>
          </p:cNvPicPr>
          <p:nvPr userDrawn="1"/>
        </p:nvPicPr>
        <p:blipFill>
          <a:blip r:embed="rId4" cstate="screen"/>
          <a:stretch>
            <a:fillRect/>
          </a:stretch>
        </p:blipFill>
        <p:spPr>
          <a:xfrm>
            <a:off x="273050" y="57150"/>
            <a:ext cx="1243013" cy="420688"/>
          </a:xfrm>
          <a:prstGeom prst="rect">
            <a:avLst/>
          </a:prstGeom>
          <a:noFill/>
          <a:ln w="9525">
            <a:noFill/>
          </a:ln>
        </p:spPr>
      </p:pic>
      <p:cxnSp>
        <p:nvCxnSpPr>
          <p:cNvPr id="20" name="直接连接符 19"/>
          <p:cNvCxnSpPr/>
          <p:nvPr/>
        </p:nvCxnSpPr>
        <p:spPr>
          <a:xfrm>
            <a:off x="1849438" y="-1587"/>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4_标题和内容">
    <p:spTree>
      <p:nvGrpSpPr>
        <p:cNvPr id="1" name=""/>
        <p:cNvGrpSpPr/>
        <p:nvPr/>
      </p:nvGrpSpPr>
      <p:grpSpPr>
        <a:xfrm>
          <a:off x="0" y="0"/>
          <a:ext cx="0" cy="0"/>
          <a:chOff x="0" y="0"/>
          <a:chExt cx="0" cy="0"/>
        </a:xfrm>
      </p:grpSpPr>
      <p:sp>
        <p:nvSpPr>
          <p:cNvPr id="7" name="矩形 6"/>
          <p:cNvSpPr/>
          <p:nvPr/>
        </p:nvSpPr>
        <p:spPr>
          <a:xfrm>
            <a:off x="0" y="0"/>
            <a:ext cx="9144000" cy="51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4629150" y="6350"/>
            <a:ext cx="1573213" cy="520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8"/>
          <p:cNvGrpSpPr/>
          <p:nvPr userDrawn="1"/>
        </p:nvGrpSpPr>
        <p:grpSpPr>
          <a:xfrm>
            <a:off x="1370013" y="106363"/>
            <a:ext cx="1330325" cy="474662"/>
            <a:chOff x="1399441" y="1145221"/>
            <a:chExt cx="1329556" cy="474509"/>
          </a:xfrm>
        </p:grpSpPr>
        <p:sp>
          <p:nvSpPr>
            <p:cNvPr id="10" name="圆角矩形 9"/>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6">
            <a:hlinkClick r:id="" action="ppaction://noaction" highlightClick="1"/>
            <a:hlinkHover r:id="rId2" action="ppaction://hlinksldjump" highlightClick="1"/>
          </p:cNvPr>
          <p:cNvSpPr txBox="1"/>
          <p:nvPr/>
        </p:nvSpPr>
        <p:spPr>
          <a:xfrm>
            <a:off x="1979613" y="141288"/>
            <a:ext cx="1252538"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2" action="ppaction://hlinksldjump" highlightClick="1"/>
          </p:cNvPr>
          <p:cNvSpPr txBox="1"/>
          <p:nvPr/>
        </p:nvSpPr>
        <p:spPr>
          <a:xfrm>
            <a:off x="3333750" y="141288"/>
            <a:ext cx="1279525"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4" name="TextBox 18">
            <a:hlinkClick r:id="" action="ppaction://noaction" highlightClick="1"/>
            <a:hlinkHover r:id="rId3" action="ppaction://hlinksldjump" highlightClick="1"/>
          </p:cNvPr>
          <p:cNvSpPr txBox="1"/>
          <p:nvPr/>
        </p:nvSpPr>
        <p:spPr>
          <a:xfrm>
            <a:off x="4613275" y="141288"/>
            <a:ext cx="15811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ea typeface="+mn-ea"/>
                <a:cs typeface="+mn-cs"/>
              </a:rPr>
              <a:t>关键技术与难点</a:t>
            </a:r>
            <a:endParaRPr kumimoji="0" lang="zh-CN" altLang="en-US" sz="1200" b="0" i="0" u="none" strike="noStrike" kern="1200" cap="none" spc="0" normalizeH="0" baseline="0" noProof="0" dirty="0">
              <a:ln>
                <a:noFill/>
              </a:ln>
              <a:solidFill>
                <a:schemeClr val="bg1"/>
              </a:solidFill>
              <a:effectLst/>
              <a:uLnTx/>
              <a:uFillTx/>
              <a:latin typeface="+mn-ea"/>
              <a:ea typeface="+mn-ea"/>
              <a:cs typeface="+mn-cs"/>
            </a:endParaRPr>
          </a:p>
        </p:txBody>
      </p:sp>
      <p:sp>
        <p:nvSpPr>
          <p:cNvPr id="15" name="TextBox 19">
            <a:hlinkClick r:id="" action="ppaction://noaction" highlightClick="1"/>
            <a:hlinkHover r:id="rId2" action="ppaction://hlinksldjump" highlightClick="1"/>
          </p:cNvPr>
          <p:cNvSpPr txBox="1"/>
          <p:nvPr/>
        </p:nvSpPr>
        <p:spPr>
          <a:xfrm>
            <a:off x="6213475" y="141288"/>
            <a:ext cx="1528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6" name="TextBox 20">
            <a:hlinkClick r:id="" action="ppaction://noaction" highlightClick="1"/>
            <a:hlinkHover r:id="rId2" action="ppaction://hlinksldjump" highlightClick="1"/>
          </p:cNvPr>
          <p:cNvSpPr txBox="1"/>
          <p:nvPr/>
        </p:nvSpPr>
        <p:spPr>
          <a:xfrm>
            <a:off x="7742238" y="149225"/>
            <a:ext cx="1401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cxnSp>
        <p:nvCxnSpPr>
          <p:cNvPr id="17" name="直接连接符 16"/>
          <p:cNvCxnSpPr/>
          <p:nvPr/>
        </p:nvCxnSpPr>
        <p:spPr>
          <a:xfrm>
            <a:off x="3340100"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24775"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52" name="图片 18"/>
          <p:cNvPicPr>
            <a:picLocks noChangeAspect="1"/>
          </p:cNvPicPr>
          <p:nvPr userDrawn="1"/>
        </p:nvPicPr>
        <p:blipFill>
          <a:blip r:embed="rId4" cstate="screen"/>
          <a:stretch>
            <a:fillRect/>
          </a:stretch>
        </p:blipFill>
        <p:spPr>
          <a:xfrm>
            <a:off x="273050" y="57150"/>
            <a:ext cx="1243013" cy="420688"/>
          </a:xfrm>
          <a:prstGeom prst="rect">
            <a:avLst/>
          </a:prstGeom>
          <a:noFill/>
          <a:ln w="9525">
            <a:noFill/>
          </a:ln>
        </p:spPr>
      </p:pic>
      <p:cxnSp>
        <p:nvCxnSpPr>
          <p:cNvPr id="20" name="直接连接符 19"/>
          <p:cNvCxnSpPr/>
          <p:nvPr/>
        </p:nvCxnSpPr>
        <p:spPr>
          <a:xfrm>
            <a:off x="1849438" y="-1587"/>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5_标题和内容">
    <p:spTree>
      <p:nvGrpSpPr>
        <p:cNvPr id="1" name=""/>
        <p:cNvGrpSpPr/>
        <p:nvPr/>
      </p:nvGrpSpPr>
      <p:grpSpPr>
        <a:xfrm>
          <a:off x="0" y="0"/>
          <a:ext cx="0" cy="0"/>
          <a:chOff x="0" y="0"/>
          <a:chExt cx="0" cy="0"/>
        </a:xfrm>
      </p:grpSpPr>
      <p:sp>
        <p:nvSpPr>
          <p:cNvPr id="7" name="矩形 6"/>
          <p:cNvSpPr/>
          <p:nvPr/>
        </p:nvSpPr>
        <p:spPr>
          <a:xfrm>
            <a:off x="0" y="0"/>
            <a:ext cx="9144000" cy="51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6194425" y="7938"/>
            <a:ext cx="1547813" cy="5191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1268" name="组合 8"/>
          <p:cNvGrpSpPr/>
          <p:nvPr userDrawn="1"/>
        </p:nvGrpSpPr>
        <p:grpSpPr>
          <a:xfrm>
            <a:off x="1370013" y="106363"/>
            <a:ext cx="1330325" cy="474662"/>
            <a:chOff x="1399441" y="1145221"/>
            <a:chExt cx="1329556" cy="474509"/>
          </a:xfrm>
        </p:grpSpPr>
        <p:sp>
          <p:nvSpPr>
            <p:cNvPr id="10" name="圆角矩形 9"/>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6">
            <a:hlinkClick r:id="" action="ppaction://noaction" highlightClick="1"/>
            <a:hlinkHover r:id="rId2" action="ppaction://hlinksldjump" highlightClick="1"/>
          </p:cNvPr>
          <p:cNvSpPr txBox="1"/>
          <p:nvPr/>
        </p:nvSpPr>
        <p:spPr>
          <a:xfrm>
            <a:off x="1979613" y="141288"/>
            <a:ext cx="1252538"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2" action="ppaction://hlinksldjump" highlightClick="1"/>
          </p:cNvPr>
          <p:cNvSpPr txBox="1"/>
          <p:nvPr/>
        </p:nvSpPr>
        <p:spPr>
          <a:xfrm>
            <a:off x="3333750" y="141288"/>
            <a:ext cx="1279525"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4" name="TextBox 18">
            <a:hlinkClick r:id="" action="ppaction://noaction" highlightClick="1"/>
            <a:hlinkHover r:id="rId3" action="ppaction://hlinksldjump" highlightClick="1"/>
          </p:cNvPr>
          <p:cNvSpPr txBox="1"/>
          <p:nvPr/>
        </p:nvSpPr>
        <p:spPr>
          <a:xfrm>
            <a:off x="4613275" y="141288"/>
            <a:ext cx="15811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5" name="TextBox 19">
            <a:hlinkClick r:id="" action="ppaction://noaction" highlightClick="1"/>
            <a:hlinkHover r:id="rId2" action="ppaction://hlinksldjump" highlightClick="1"/>
          </p:cNvPr>
          <p:cNvSpPr txBox="1"/>
          <p:nvPr/>
        </p:nvSpPr>
        <p:spPr>
          <a:xfrm>
            <a:off x="6213475" y="141288"/>
            <a:ext cx="1528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ea typeface="+mn-ea"/>
                <a:cs typeface="+mn-cs"/>
              </a:rPr>
              <a:t>研究成果与应用</a:t>
            </a:r>
            <a:endParaRPr kumimoji="0" lang="zh-CN" altLang="en-US" sz="1200" b="0" i="0" u="none" strike="noStrike" kern="1200" cap="none" spc="0" normalizeH="0" baseline="0" noProof="0" dirty="0">
              <a:ln>
                <a:noFill/>
              </a:ln>
              <a:solidFill>
                <a:schemeClr val="bg1"/>
              </a:solidFill>
              <a:effectLst/>
              <a:uLnTx/>
              <a:uFillTx/>
              <a:latin typeface="+mn-ea"/>
              <a:ea typeface="+mn-ea"/>
              <a:cs typeface="+mn-cs"/>
            </a:endParaRPr>
          </a:p>
        </p:txBody>
      </p:sp>
      <p:sp>
        <p:nvSpPr>
          <p:cNvPr id="16" name="TextBox 20">
            <a:hlinkClick r:id="" action="ppaction://noaction" highlightClick="1"/>
            <a:hlinkHover r:id="rId2" action="ppaction://hlinksldjump" highlightClick="1"/>
          </p:cNvPr>
          <p:cNvSpPr txBox="1"/>
          <p:nvPr/>
        </p:nvSpPr>
        <p:spPr>
          <a:xfrm>
            <a:off x="7742238" y="149225"/>
            <a:ext cx="14017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cxnSp>
        <p:nvCxnSpPr>
          <p:cNvPr id="17" name="直接连接符 16"/>
          <p:cNvCxnSpPr/>
          <p:nvPr/>
        </p:nvCxnSpPr>
        <p:spPr>
          <a:xfrm>
            <a:off x="3340100"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275" name="图片 17"/>
          <p:cNvPicPr>
            <a:picLocks noChangeAspect="1"/>
          </p:cNvPicPr>
          <p:nvPr userDrawn="1"/>
        </p:nvPicPr>
        <p:blipFill>
          <a:blip r:embed="rId4" cstate="screen"/>
          <a:stretch>
            <a:fillRect/>
          </a:stretch>
        </p:blipFill>
        <p:spPr>
          <a:xfrm>
            <a:off x="273050" y="57150"/>
            <a:ext cx="1243013" cy="420688"/>
          </a:xfrm>
          <a:prstGeom prst="rect">
            <a:avLst/>
          </a:prstGeom>
          <a:noFill/>
          <a:ln w="9525">
            <a:noFill/>
          </a:ln>
        </p:spPr>
      </p:pic>
      <p:cxnSp>
        <p:nvCxnSpPr>
          <p:cNvPr id="19" name="直接连接符 18"/>
          <p:cNvCxnSpPr/>
          <p:nvPr/>
        </p:nvCxnSpPr>
        <p:spPr>
          <a:xfrm>
            <a:off x="1849438" y="-1587"/>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02163"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7_标题和内容">
    <p:spTree>
      <p:nvGrpSpPr>
        <p:cNvPr id="1" name=""/>
        <p:cNvGrpSpPr/>
        <p:nvPr/>
      </p:nvGrpSpPr>
      <p:grpSpPr>
        <a:xfrm>
          <a:off x="0" y="0"/>
          <a:ext cx="0" cy="0"/>
          <a:chOff x="0" y="0"/>
          <a:chExt cx="0" cy="0"/>
        </a:xfrm>
      </p:grpSpPr>
      <p:sp>
        <p:nvSpPr>
          <p:cNvPr id="7" name="矩形 6"/>
          <p:cNvSpPr/>
          <p:nvPr/>
        </p:nvSpPr>
        <p:spPr>
          <a:xfrm>
            <a:off x="0" y="0"/>
            <a:ext cx="9144000" cy="519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7769225" y="-4762"/>
            <a:ext cx="1374775" cy="520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2292" name="组合 8"/>
          <p:cNvGrpSpPr/>
          <p:nvPr userDrawn="1"/>
        </p:nvGrpSpPr>
        <p:grpSpPr>
          <a:xfrm>
            <a:off x="1370013" y="106363"/>
            <a:ext cx="1330325" cy="474662"/>
            <a:chOff x="1399441" y="1145221"/>
            <a:chExt cx="1329556" cy="474509"/>
          </a:xfrm>
        </p:grpSpPr>
        <p:sp>
          <p:nvSpPr>
            <p:cNvPr id="10" name="圆角矩形 9"/>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6">
            <a:hlinkClick r:id="" action="ppaction://noaction" highlightClick="1"/>
            <a:hlinkHover r:id="rId2" action="ppaction://hlinksldjump" highlightClick="1"/>
          </p:cNvPr>
          <p:cNvSpPr txBox="1"/>
          <p:nvPr/>
        </p:nvSpPr>
        <p:spPr>
          <a:xfrm>
            <a:off x="1979613" y="141288"/>
            <a:ext cx="1252538"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2" action="ppaction://hlinksldjump" highlightClick="1"/>
          </p:cNvPr>
          <p:cNvSpPr txBox="1"/>
          <p:nvPr/>
        </p:nvSpPr>
        <p:spPr>
          <a:xfrm>
            <a:off x="3333750" y="141288"/>
            <a:ext cx="1279525"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4" name="TextBox 18">
            <a:hlinkClick r:id="" action="ppaction://noaction" highlightClick="1"/>
            <a:hlinkHover r:id="rId3" action="ppaction://hlinksldjump" highlightClick="1"/>
          </p:cNvPr>
          <p:cNvSpPr txBox="1"/>
          <p:nvPr/>
        </p:nvSpPr>
        <p:spPr>
          <a:xfrm>
            <a:off x="4613275" y="141288"/>
            <a:ext cx="15811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5" name="TextBox 19">
            <a:hlinkClick r:id="" action="ppaction://noaction" highlightClick="1"/>
            <a:hlinkHover r:id="rId2" action="ppaction://hlinksldjump" highlightClick="1"/>
          </p:cNvPr>
          <p:cNvSpPr txBox="1"/>
          <p:nvPr/>
        </p:nvSpPr>
        <p:spPr>
          <a:xfrm>
            <a:off x="6205538" y="141288"/>
            <a:ext cx="1554163"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dirty="0">
              <a:ln>
                <a:noFill/>
              </a:ln>
              <a:solidFill>
                <a:schemeClr val="tx1"/>
              </a:solidFill>
              <a:effectLst/>
              <a:uLnTx/>
              <a:uFillTx/>
              <a:latin typeface="+mn-ea"/>
              <a:ea typeface="+mn-ea"/>
              <a:cs typeface="+mn-cs"/>
            </a:endParaRPr>
          </a:p>
        </p:txBody>
      </p:sp>
      <p:sp>
        <p:nvSpPr>
          <p:cNvPr id="16" name="TextBox 20">
            <a:hlinkClick r:id="" action="ppaction://noaction" highlightClick="1"/>
            <a:hlinkHover r:id="rId2" action="ppaction://hlinksldjump" highlightClick="1"/>
          </p:cNvPr>
          <p:cNvSpPr txBox="1"/>
          <p:nvPr/>
        </p:nvSpPr>
        <p:spPr>
          <a:xfrm>
            <a:off x="7789863" y="149225"/>
            <a:ext cx="1403350" cy="276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ea typeface="+mn-ea"/>
                <a:cs typeface="+mn-cs"/>
              </a:rPr>
              <a:t>论文总结</a:t>
            </a:r>
            <a:endParaRPr kumimoji="0" lang="zh-CN" altLang="en-US" sz="1200" b="0" i="0" u="none" strike="noStrike" kern="1200" cap="none" spc="0" normalizeH="0" baseline="0" noProof="0" dirty="0">
              <a:ln>
                <a:noFill/>
              </a:ln>
              <a:solidFill>
                <a:schemeClr val="bg1"/>
              </a:solidFill>
              <a:effectLst/>
              <a:uLnTx/>
              <a:uFillTx/>
              <a:latin typeface="+mn-ea"/>
              <a:ea typeface="+mn-ea"/>
              <a:cs typeface="+mn-cs"/>
            </a:endParaRPr>
          </a:p>
        </p:txBody>
      </p:sp>
      <p:cxnSp>
        <p:nvCxnSpPr>
          <p:cNvPr id="17" name="直接连接符 16"/>
          <p:cNvCxnSpPr/>
          <p:nvPr/>
        </p:nvCxnSpPr>
        <p:spPr>
          <a:xfrm>
            <a:off x="3340100"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9" name="图片 17"/>
          <p:cNvPicPr>
            <a:picLocks noChangeAspect="1"/>
          </p:cNvPicPr>
          <p:nvPr userDrawn="1"/>
        </p:nvPicPr>
        <p:blipFill>
          <a:blip r:embed="rId4" cstate="screen"/>
          <a:stretch>
            <a:fillRect/>
          </a:stretch>
        </p:blipFill>
        <p:spPr>
          <a:xfrm>
            <a:off x="273050" y="57150"/>
            <a:ext cx="1243013" cy="420688"/>
          </a:xfrm>
          <a:prstGeom prst="rect">
            <a:avLst/>
          </a:prstGeom>
          <a:noFill/>
          <a:ln w="9525">
            <a:noFill/>
          </a:ln>
        </p:spPr>
      </p:pic>
      <p:cxnSp>
        <p:nvCxnSpPr>
          <p:cNvPr id="19" name="直接连接符 18"/>
          <p:cNvCxnSpPr/>
          <p:nvPr/>
        </p:nvCxnSpPr>
        <p:spPr>
          <a:xfrm>
            <a:off x="1849438" y="-1587"/>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02163"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76963" y="0"/>
            <a:ext cx="0" cy="5222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副标题 2"/>
          <p:cNvSpPr>
            <a:spLocks noGrp="1"/>
          </p:cNvSpPr>
          <p:nvPr>
            <p:ph type="subTitle" idx="3" hasCustomPrompt="1"/>
            <p:custDataLst>
              <p:tags r:id="rId4"/>
            </p:custDataLst>
          </p:nvPr>
        </p:nvSpPr>
        <p:spPr>
          <a:xfrm>
            <a:off x="4953040" y="2669802"/>
            <a:ext cx="3619529" cy="262220"/>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500" b="0" i="0" u="none" strike="noStrike" kern="1200" cap="none" spc="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3"/>
          <p:cNvSpPr>
            <a:spLocks noGrp="1"/>
          </p:cNvSpPr>
          <p:nvPr>
            <p:ph type="ctrTitle" idx="2" hasCustomPrompt="1"/>
            <p:custDataLst>
              <p:tags r:id="rId5"/>
            </p:custDataLst>
          </p:nvPr>
        </p:nvSpPr>
        <p:spPr>
          <a:xfrm>
            <a:off x="4953040" y="1793026"/>
            <a:ext cx="3619529" cy="784384"/>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4500" b="1" i="0" u="none" strike="noStrike" kern="1200" cap="none" spc="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2" y="71438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srcRect/>
          <a:stretch>
            <a:fillRect/>
          </a:stretch>
        </p:blipFill>
        <p:spPr>
          <a:xfrm>
            <a:off x="6537288" y="1358489"/>
            <a:ext cx="1700320" cy="2426513"/>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7" name="图片 6"/>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0" y="4603433"/>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7"/>
            </p:custDataLst>
          </p:nvPr>
        </p:nvSpPr>
        <p:spPr>
          <a:xfrm>
            <a:off x="381479" y="2710306"/>
            <a:ext cx="5143024" cy="437198"/>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237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8"/>
            </p:custDataLst>
          </p:nvPr>
        </p:nvSpPr>
        <p:spPr>
          <a:xfrm>
            <a:off x="381479" y="3196081"/>
            <a:ext cx="5143024" cy="1252445"/>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200" b="0" i="0" u="none" strike="noStrike" kern="1200" cap="none" spc="200" normalizeH="0" baseline="0" noProof="1">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15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685800" indent="0" algn="l" defTabSz="914400" rtl="0" eaLnBrk="1" fontAlgn="auto" latinLnBrk="0" hangingPunct="1">
              <a:lnSpc>
                <a:spcPct val="130000"/>
              </a:lnSpc>
              <a:spcBef>
                <a:spcPts val="0"/>
              </a:spcBef>
              <a:spcAft>
                <a:spcPts val="750"/>
              </a:spcAft>
              <a:buFont typeface="Arial" panose="020B0604020202020204" pitchFamily="34" charset="0"/>
              <a:buNone/>
              <a:defRPr sz="135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0287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2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17145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8"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714381"/>
            <a:ext cx="3962432" cy="4041680"/>
          </a:xfr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8" y="71438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1054894"/>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3" y="71438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3" y="1054894"/>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1291757" y="925830"/>
            <a:ext cx="2306677" cy="329184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8" name="图片 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标题 1"/>
          <p:cNvSpPr>
            <a:spLocks noGrp="1"/>
          </p:cNvSpPr>
          <p:nvPr>
            <p:ph type="title"/>
          </p:nvPr>
        </p:nvSpPr>
        <p:spPr>
          <a:xfrm>
            <a:off x="502448"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7" name="图片 6"/>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竖排标题 1"/>
          <p:cNvSpPr>
            <a:spLocks noGrp="1"/>
          </p:cNvSpPr>
          <p:nvPr>
            <p:ph type="title" orient="vert"/>
          </p:nvPr>
        </p:nvSpPr>
        <p:spPr>
          <a:xfrm>
            <a:off x="7928351" y="71438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8" y="71438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文本占位符 2"/>
          <p:cNvSpPr>
            <a:spLocks noGrp="1"/>
          </p:cNvSpPr>
          <p:nvPr>
            <p:ph type="body" idx="1" hasCustomPrompt="1"/>
            <p:custDataLst>
              <p:tags r:id="rId4"/>
            </p:custDataLst>
          </p:nvPr>
        </p:nvSpPr>
        <p:spPr>
          <a:xfrm>
            <a:off x="5019715" y="2880396"/>
            <a:ext cx="3486179" cy="363310"/>
          </a:xfrm>
        </p:spPr>
        <p:txBody>
          <a:bodyPr vert="horz" wrap="square" lIns="0" tIns="0" rIns="0" bIns="0" rtlCol="0" anchor="ctr"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3429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15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685800" indent="0" algn="ctr" defTabSz="914400" rtl="0" eaLnBrk="1" fontAlgn="auto" latinLnBrk="0" hangingPunct="1">
              <a:lnSpc>
                <a:spcPct val="120000"/>
              </a:lnSpc>
              <a:spcBef>
                <a:spcPts val="0"/>
              </a:spcBef>
              <a:spcAft>
                <a:spcPts val="1000"/>
              </a:spcAft>
              <a:buFont typeface="Arial" panose="020B0604020202020204" pitchFamily="34" charset="0"/>
              <a:buNone/>
              <a:defRPr sz="135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0287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7145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3"/>
          <p:cNvSpPr>
            <a:spLocks noGrp="1"/>
          </p:cNvSpPr>
          <p:nvPr>
            <p:ph type="title" hasCustomPrompt="1"/>
            <p:custDataLst>
              <p:tags r:id="rId5"/>
            </p:custDataLst>
          </p:nvPr>
        </p:nvSpPr>
        <p:spPr>
          <a:xfrm>
            <a:off x="4953040" y="1899797"/>
            <a:ext cx="3619529" cy="853916"/>
          </a:xfrm>
        </p:spPr>
        <p:txBody>
          <a:bodyPr vert="horz" wrap="square" lIns="0" tIns="0" rIns="0" bIns="0" rtlCol="0" anchor="b" anchorCtr="0">
            <a:normAutofit/>
          </a:bodyPr>
          <a:lstStyle>
            <a:lvl1pPr marL="0" marR="0" algn="dist" defTabSz="914400" rtl="0" eaLnBrk="1" fontAlgn="auto" latinLnBrk="0" hangingPunct="1">
              <a:lnSpc>
                <a:spcPct val="100000"/>
              </a:lnSpc>
              <a:spcBef>
                <a:spcPct val="0"/>
              </a:spcBef>
              <a:buClrTx/>
              <a:buSzTx/>
              <a:buFontTx/>
              <a:buNone/>
              <a:defRPr kumimoji="0" lang="zh-CN" altLang="en-US" sz="4950" b="1" i="0" u="none" strike="noStrike" kern="1200" cap="none" spc="1000" normalizeH="0" baseline="0" noProof="1" dirty="0">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8" name="矩形 7"/>
          <p:cNvSpPr/>
          <p:nvPr>
            <p:custDataLst>
              <p:tags r:id="rId6"/>
            </p:custDataLst>
          </p:nvPr>
        </p:nvSpPr>
        <p:spPr>
          <a:xfrm>
            <a:off x="4953040" y="2874205"/>
            <a:ext cx="3619529" cy="3695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00000"/>
              </a:lnSpc>
            </a:pPr>
            <a:endParaRPr lang="zh-CN" altLang="en-US" sz="1350">
              <a:solidFill>
                <a:schemeClr val="lt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6" name="图片 5"/>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603933" y="-4034"/>
            <a:ext cx="540068" cy="540068"/>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8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矩形 7"/>
          <p:cNvSpPr/>
          <p:nvPr userDrawn="1"/>
        </p:nvSpPr>
        <p:spPr>
          <a:xfrm>
            <a:off x="7197886" y="4779255"/>
            <a:ext cx="775136" cy="246221"/>
          </a:xfrm>
          <a:prstGeom prst="rect">
            <a:avLst/>
          </a:prstGeom>
        </p:spPr>
        <p:txBody>
          <a:bodyPr wrap="square">
            <a:spAutoFit/>
          </a:bodyPr>
          <a:lstStyle/>
          <a:p>
            <a:pPr defTabSz="914400"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www.ypppt.com/moban/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www.ypppt.com/hangye/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www.ypppt.com/jieri/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www.ypppt.com/sucai/</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www.ypppt.com/beijing/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www.ypppt.com/tubiao/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www.ypppt.com/xiazai/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www.ypppt.com/powerpoint/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www.ypppt.com/word/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www.ypppt.com/excel/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www.ypppt.com/ziliao/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www.ypppt.com/kejian/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www.ypppt.com/fanwen/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www.ypppt.com/shiti/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www.ypppt.com/jiaoan/        </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www.ypppt.com/ziti/</a:t>
            </a:r>
            <a:endParaRPr lang="en-US" altLang="zh-CN" sz="100" dirty="0">
              <a:solidFill>
                <a:prstClr val="white"/>
              </a:solidFill>
              <a:latin typeface="Calibri" panose="020F0502020204030204"/>
              <a:ea typeface="宋体" panose="02010600030101010101" pitchFamily="2" charset="-122"/>
            </a:endParaRPr>
          </a:p>
          <a:p>
            <a:pPr defTabSz="914400"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20950" y="226800"/>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2" name="标题 1"/>
          <p:cNvSpPr>
            <a:spLocks noGrp="1"/>
          </p:cNvSpPr>
          <p:nvPr>
            <p:ph type="title" hasCustomPrompt="1"/>
            <p:custDataLst>
              <p:tags r:id="rId6"/>
            </p:custDataLst>
          </p:nvPr>
        </p:nvSpPr>
        <p:spPr>
          <a:xfrm>
            <a:off x="961200" y="936900"/>
            <a:ext cx="7219800" cy="542700"/>
          </a:xfrm>
        </p:spPr>
        <p:txBody>
          <a:bodyPr anchor="ct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162270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8100"/>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4603433"/>
            <a:ext cx="540068" cy="540068"/>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anchor="ctr" anchorCtr="0"/>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8100"/>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8100"/>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2" name="标题 1"/>
          <p:cNvSpPr>
            <a:spLocks noGrp="1"/>
          </p:cNvSpPr>
          <p:nvPr>
            <p:ph type="title"/>
            <p:custDataLst>
              <p:tags r:id="rId6"/>
            </p:custDataLst>
          </p:nvPr>
        </p:nvSpPr>
        <p:spPr>
          <a:xfrm>
            <a:off x="459000" y="585900"/>
            <a:ext cx="8232300" cy="469800"/>
          </a:xfrm>
        </p:spPr>
        <p:txBody>
          <a:bodyPr anchor="ct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59000" y="12447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459581" y="210600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3771900"/>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sp>
        <p:nvSpPr>
          <p:cNvPr id="2" name="标题 1"/>
          <p:cNvSpPr>
            <a:spLocks noGrp="1"/>
          </p:cNvSpPr>
          <p:nvPr>
            <p:ph type="title"/>
            <p:custDataLst>
              <p:tags r:id="rId6"/>
            </p:custDataLst>
          </p:nvPr>
        </p:nvSpPr>
        <p:spPr>
          <a:xfrm>
            <a:off x="453600" y="502200"/>
            <a:ext cx="8232300" cy="423900"/>
          </a:xfrm>
        </p:spPr>
        <p:txBody>
          <a:bodyPr anchor="ctr" anchorCtr="0"/>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12609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388530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8100"/>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4603433"/>
            <a:ext cx="540068" cy="540068"/>
          </a:xfrm>
          <a:prstGeom prst="rect">
            <a:avLst/>
          </a:prstGeom>
        </p:spPr>
      </p:pic>
      <p:sp>
        <p:nvSpPr>
          <p:cNvPr id="2" name="标题 1"/>
          <p:cNvSpPr>
            <a:spLocks noGrp="1"/>
          </p:cNvSpPr>
          <p:nvPr>
            <p:ph type="title"/>
            <p:custDataLst>
              <p:tags r:id="rId6"/>
            </p:custDataLst>
          </p:nvPr>
        </p:nvSpPr>
        <p:spPr>
          <a:xfrm>
            <a:off x="434700" y="17820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12474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12474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361260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360990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719550"/>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7046" y="-8101"/>
            <a:ext cx="1315145" cy="1315145"/>
          </a:xfrm>
          <a:prstGeom prst="rect">
            <a:avLst/>
          </a:prstGeom>
        </p:spPr>
      </p:pic>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3828346"/>
            <a:ext cx="1315145" cy="1315145"/>
          </a:xfrm>
          <a:prstGeom prst="rect">
            <a:avLst/>
          </a:prstGeom>
        </p:spPr>
      </p:pic>
      <p:sp>
        <p:nvSpPr>
          <p:cNvPr id="2" name="标题 1"/>
          <p:cNvSpPr>
            <a:spLocks noGrp="1"/>
          </p:cNvSpPr>
          <p:nvPr>
            <p:ph type="title" hasCustomPrompt="1"/>
            <p:custDataLst>
              <p:tags r:id="rId6"/>
            </p:custDataLst>
          </p:nvPr>
        </p:nvSpPr>
        <p:spPr>
          <a:xfrm>
            <a:off x="1142100" y="1004400"/>
            <a:ext cx="6858000" cy="1790100"/>
          </a:xfrm>
        </p:spPr>
        <p:txBody>
          <a:bodyPr anchor="b"/>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28971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比较">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7" name="矩形 6"/>
          <p:cNvSpPr/>
          <p:nvPr/>
        </p:nvSpPr>
        <p:spPr>
          <a:xfrm>
            <a:off x="0" y="214313"/>
            <a:ext cx="42863" cy="39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8" name="矩形 7"/>
          <p:cNvSpPr/>
          <p:nvPr/>
        </p:nvSpPr>
        <p:spPr>
          <a:xfrm>
            <a:off x="63500" y="214313"/>
            <a:ext cx="42863" cy="39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9" name="矩形 8"/>
          <p:cNvSpPr/>
          <p:nvPr/>
        </p:nvSpPr>
        <p:spPr>
          <a:xfrm>
            <a:off x="188913" y="214313"/>
            <a:ext cx="42863" cy="39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10" name="矩形 9"/>
          <p:cNvSpPr/>
          <p:nvPr/>
        </p:nvSpPr>
        <p:spPr>
          <a:xfrm>
            <a:off x="125413" y="214313"/>
            <a:ext cx="42863" cy="39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11" name="圆角矩形 10"/>
          <p:cNvSpPr/>
          <p:nvPr/>
        </p:nvSpPr>
        <p:spPr>
          <a:xfrm>
            <a:off x="188913" y="190500"/>
            <a:ext cx="2706688" cy="457200"/>
          </a:xfrm>
          <a:prstGeom prst="roundRect">
            <a:avLst>
              <a:gd name="adj" fmla="val 5000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Nexa Light" pitchFamily="50" charset="0"/>
                <a:ea typeface="+mn-ea"/>
                <a:cs typeface="+mn-cs"/>
              </a:rPr>
              <a:t>目录</a:t>
            </a:r>
            <a:endParaRPr kumimoji="0" lang="zh-CN" altLang="en-US" sz="3200" b="1"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p:nvSpPr>
        <p:spPr>
          <a:xfrm>
            <a:off x="0" y="214313"/>
            <a:ext cx="42863" cy="3968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8" name="矩形 7"/>
          <p:cNvSpPr/>
          <p:nvPr/>
        </p:nvSpPr>
        <p:spPr>
          <a:xfrm>
            <a:off x="63500" y="214313"/>
            <a:ext cx="42863" cy="3968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9" name="矩形 8"/>
          <p:cNvSpPr/>
          <p:nvPr/>
        </p:nvSpPr>
        <p:spPr>
          <a:xfrm>
            <a:off x="188913" y="214313"/>
            <a:ext cx="42863" cy="3968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10" name="矩形 9"/>
          <p:cNvSpPr/>
          <p:nvPr/>
        </p:nvSpPr>
        <p:spPr>
          <a:xfrm>
            <a:off x="125413" y="214313"/>
            <a:ext cx="42863" cy="3968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11" name="圆角矩形 10"/>
          <p:cNvSpPr/>
          <p:nvPr/>
        </p:nvSpPr>
        <p:spPr>
          <a:xfrm>
            <a:off x="188913" y="190500"/>
            <a:ext cx="3073400" cy="457200"/>
          </a:xfrm>
          <a:prstGeom prst="roundRect">
            <a:avLst>
              <a:gd name="adj" fmla="val 5000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Nexa Light" pitchFamily="50" charset="0"/>
                <a:ea typeface="+mn-ea"/>
                <a:cs typeface="+mn-cs"/>
              </a:rPr>
              <a:t>点击此处添加标题</a:t>
            </a:r>
            <a:endParaRPr kumimoji="0" lang="zh-CN" altLang="en-US" sz="2400" b="1" i="0" u="none" strike="noStrike" kern="1200" cap="none" spc="0" normalizeH="0" baseline="0" noProof="0" dirty="0">
              <a:ln>
                <a:noFill/>
              </a:ln>
              <a:solidFill>
                <a:schemeClr val="tx1"/>
              </a:solidFill>
              <a:effectLst/>
              <a:uLnTx/>
              <a:uFillTx/>
              <a:latin typeface="Nexa Light" pitchFamily="50" charset="0"/>
              <a:ea typeface="+mn-ea"/>
              <a:cs typeface="+mn-cs"/>
            </a:endParaRPr>
          </a:p>
        </p:txBody>
      </p:sp>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6_标题和内容">
    <p:spTree>
      <p:nvGrpSpPr>
        <p:cNvPr id="1" name=""/>
        <p:cNvGrpSpPr/>
        <p:nvPr/>
      </p:nvGrpSpPr>
      <p:grpSpPr>
        <a:xfrm>
          <a:off x="0" y="0"/>
          <a:ext cx="0" cy="0"/>
          <a:chOff x="0" y="0"/>
          <a:chExt cx="0" cy="0"/>
        </a:xfrm>
      </p:grpSpPr>
      <p:sp>
        <p:nvSpPr>
          <p:cNvPr id="7" name="矩形 6"/>
          <p:cNvSpPr/>
          <p:nvPr/>
        </p:nvSpPr>
        <p:spPr>
          <a:xfrm>
            <a:off x="0" y="0"/>
            <a:ext cx="9144000" cy="60007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7171" name="组合 7"/>
          <p:cNvGrpSpPr/>
          <p:nvPr userDrawn="1"/>
        </p:nvGrpSpPr>
        <p:grpSpPr>
          <a:xfrm>
            <a:off x="1370013" y="106363"/>
            <a:ext cx="1330325" cy="474662"/>
            <a:chOff x="1399441" y="1145221"/>
            <a:chExt cx="1329556" cy="47450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15"/>
            <p:cNvSpPr txBox="1">
              <a:spLocks noChangeArrowheads="1"/>
            </p:cNvSpPr>
            <p:nvPr/>
          </p:nvSpPr>
          <p:spPr bwMode="auto">
            <a:xfrm>
              <a:off x="1691372" y="1281702"/>
              <a:ext cx="184044"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pic>
        <p:nvPicPr>
          <p:cNvPr id="7172" name="图片 10"/>
          <p:cNvPicPr>
            <a:picLocks noChangeAspect="1"/>
          </p:cNvPicPr>
          <p:nvPr userDrawn="1"/>
        </p:nvPicPr>
        <p:blipFill>
          <a:blip r:embed="rId2" cstate="screen">
            <a:biLevel thresh="50000"/>
            <a:grayscl/>
          </a:blip>
          <a:stretch>
            <a:fillRect/>
          </a:stretch>
        </p:blipFill>
        <p:spPr>
          <a:xfrm>
            <a:off x="150813" y="3175"/>
            <a:ext cx="1447800" cy="612775"/>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3" Type="http://schemas.openxmlformats.org/officeDocument/2006/relationships/theme" Target="../theme/theme2.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19.xml"/><Relationship Id="rId19" Type="http://schemas.openxmlformats.org/officeDocument/2006/relationships/slideLayout" Target="../slideLayouts/slideLayout36.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274638"/>
            <a:ext cx="7886700" cy="993775"/>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628650" y="1370013"/>
            <a:ext cx="7886700" cy="326231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x-none"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ea typeface="+mn-ea"/>
              </a:defRPr>
            </a:lvl1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0F0C7B39-4D7E-4E2C-B3E5-BF16B572E60E}"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p14:dur="0" advClick="0" advTm="3000"/>
    </mc:Choice>
    <mc:Fallback>
      <p:transition advClick="0" advTm="3000"/>
    </mc:Fallback>
  </mc:AlternateContent>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tags" Target="../tags/tag156.xml"/><Relationship Id="rId1" Type="http://schemas.openxmlformats.org/officeDocument/2006/relationships/tags" Target="../tags/tag155.xml"/></Relationships>
</file>

<file path=ppt/slides/_rels/slide11.xml.rels><?xml version="1.0" encoding="UTF-8" standalone="yes"?>
<Relationships xmlns="http://schemas.openxmlformats.org/package/2006/relationships"><Relationship Id="rId9" Type="http://schemas.openxmlformats.org/officeDocument/2006/relationships/image" Target="../media/image10.wmf"/><Relationship Id="rId8" Type="http://schemas.openxmlformats.org/officeDocument/2006/relationships/oleObject" Target="../embeddings/oleObject3.bin"/><Relationship Id="rId7" Type="http://schemas.openxmlformats.org/officeDocument/2006/relationships/image" Target="../media/image9.emf"/><Relationship Id="rId6" Type="http://schemas.openxmlformats.org/officeDocument/2006/relationships/oleObject" Target="../embeddings/oleObject2.bin"/><Relationship Id="rId5" Type="http://schemas.openxmlformats.org/officeDocument/2006/relationships/tags" Target="../tags/tag158.xml"/><Relationship Id="rId47" Type="http://schemas.openxmlformats.org/officeDocument/2006/relationships/notesSlide" Target="../notesSlides/notesSlide11.xml"/><Relationship Id="rId46" Type="http://schemas.openxmlformats.org/officeDocument/2006/relationships/vmlDrawing" Target="../drawings/vmlDrawing1.vml"/><Relationship Id="rId45" Type="http://schemas.openxmlformats.org/officeDocument/2006/relationships/slideLayout" Target="../slideLayouts/slideLayout5.xml"/><Relationship Id="rId44" Type="http://schemas.openxmlformats.org/officeDocument/2006/relationships/image" Target="../media/image21.wmf"/><Relationship Id="rId43" Type="http://schemas.openxmlformats.org/officeDocument/2006/relationships/oleObject" Target="../embeddings/oleObject15.bin"/><Relationship Id="rId42" Type="http://schemas.openxmlformats.org/officeDocument/2006/relationships/tags" Target="../tags/tag170.xml"/><Relationship Id="rId41" Type="http://schemas.openxmlformats.org/officeDocument/2006/relationships/image" Target="../media/image20.wmf"/><Relationship Id="rId40" Type="http://schemas.openxmlformats.org/officeDocument/2006/relationships/oleObject" Target="../embeddings/oleObject14.bin"/><Relationship Id="rId4" Type="http://schemas.openxmlformats.org/officeDocument/2006/relationships/image" Target="../media/image8.png"/><Relationship Id="rId39" Type="http://schemas.openxmlformats.org/officeDocument/2006/relationships/tags" Target="../tags/tag169.xml"/><Relationship Id="rId38" Type="http://schemas.openxmlformats.org/officeDocument/2006/relationships/image" Target="../media/image19.wmf"/><Relationship Id="rId37" Type="http://schemas.openxmlformats.org/officeDocument/2006/relationships/oleObject" Target="../embeddings/oleObject13.bin"/><Relationship Id="rId36" Type="http://schemas.openxmlformats.org/officeDocument/2006/relationships/tags" Target="../tags/tag168.xml"/><Relationship Id="rId35" Type="http://schemas.openxmlformats.org/officeDocument/2006/relationships/image" Target="../media/image18.wmf"/><Relationship Id="rId34" Type="http://schemas.openxmlformats.org/officeDocument/2006/relationships/oleObject" Target="../embeddings/oleObject12.bin"/><Relationship Id="rId33" Type="http://schemas.openxmlformats.org/officeDocument/2006/relationships/tags" Target="../tags/tag167.xml"/><Relationship Id="rId32" Type="http://schemas.openxmlformats.org/officeDocument/2006/relationships/image" Target="../media/image17.wmf"/><Relationship Id="rId31" Type="http://schemas.openxmlformats.org/officeDocument/2006/relationships/oleObject" Target="../embeddings/oleObject11.bin"/><Relationship Id="rId30" Type="http://schemas.openxmlformats.org/officeDocument/2006/relationships/tags" Target="../tags/tag166.xml"/><Relationship Id="rId3" Type="http://schemas.openxmlformats.org/officeDocument/2006/relationships/image" Target="../media/image7.emf"/><Relationship Id="rId29" Type="http://schemas.openxmlformats.org/officeDocument/2006/relationships/image" Target="../media/image16.wmf"/><Relationship Id="rId28" Type="http://schemas.openxmlformats.org/officeDocument/2006/relationships/oleObject" Target="../embeddings/oleObject10.bin"/><Relationship Id="rId27" Type="http://schemas.openxmlformats.org/officeDocument/2006/relationships/tags" Target="../tags/tag165.xml"/><Relationship Id="rId26" Type="http://schemas.openxmlformats.org/officeDocument/2006/relationships/image" Target="../media/image15.wmf"/><Relationship Id="rId25" Type="http://schemas.openxmlformats.org/officeDocument/2006/relationships/oleObject" Target="../embeddings/oleObject9.bin"/><Relationship Id="rId24" Type="http://schemas.openxmlformats.org/officeDocument/2006/relationships/tags" Target="../tags/tag164.xml"/><Relationship Id="rId23" Type="http://schemas.openxmlformats.org/officeDocument/2006/relationships/image" Target="../media/image14.wmf"/><Relationship Id="rId22" Type="http://schemas.openxmlformats.org/officeDocument/2006/relationships/oleObject" Target="../embeddings/oleObject8.bin"/><Relationship Id="rId21" Type="http://schemas.openxmlformats.org/officeDocument/2006/relationships/tags" Target="../tags/tag163.xml"/><Relationship Id="rId20" Type="http://schemas.openxmlformats.org/officeDocument/2006/relationships/image" Target="../media/image13.wmf"/><Relationship Id="rId2" Type="http://schemas.openxmlformats.org/officeDocument/2006/relationships/oleObject" Target="../embeddings/oleObject1.bin"/><Relationship Id="rId19" Type="http://schemas.openxmlformats.org/officeDocument/2006/relationships/oleObject" Target="../embeddings/oleObject7.bin"/><Relationship Id="rId18" Type="http://schemas.openxmlformats.org/officeDocument/2006/relationships/tags" Target="../tags/tag162.xml"/><Relationship Id="rId17" Type="http://schemas.openxmlformats.org/officeDocument/2006/relationships/oleObject" Target="../embeddings/oleObject6.bin"/><Relationship Id="rId16" Type="http://schemas.openxmlformats.org/officeDocument/2006/relationships/tags" Target="../tags/tag161.xml"/><Relationship Id="rId15" Type="http://schemas.openxmlformats.org/officeDocument/2006/relationships/image" Target="../media/image12.wmf"/><Relationship Id="rId14" Type="http://schemas.openxmlformats.org/officeDocument/2006/relationships/oleObject" Target="../embeddings/oleObject5.bin"/><Relationship Id="rId13" Type="http://schemas.openxmlformats.org/officeDocument/2006/relationships/tags" Target="../tags/tag160.xml"/><Relationship Id="rId12" Type="http://schemas.openxmlformats.org/officeDocument/2006/relationships/image" Target="../media/image11.wmf"/><Relationship Id="rId11" Type="http://schemas.openxmlformats.org/officeDocument/2006/relationships/oleObject" Target="../embeddings/oleObject4.bin"/><Relationship Id="rId10" Type="http://schemas.openxmlformats.org/officeDocument/2006/relationships/tags" Target="../tags/tag159.xml"/><Relationship Id="rId1" Type="http://schemas.openxmlformats.org/officeDocument/2006/relationships/tags" Target="../tags/tag15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178.xml"/><Relationship Id="rId1" Type="http://schemas.openxmlformats.org/officeDocument/2006/relationships/tags" Target="../tags/tag177.xml"/></Relationships>
</file>

<file path=ppt/slides/_rels/slide15.xml.rels><?xml version="1.0" encoding="UTF-8" standalone="yes"?>
<Relationships xmlns="http://schemas.openxmlformats.org/package/2006/relationships"><Relationship Id="rId9" Type="http://schemas.openxmlformats.org/officeDocument/2006/relationships/image" Target="../media/image24.wmf"/><Relationship Id="rId8" Type="http://schemas.openxmlformats.org/officeDocument/2006/relationships/oleObject" Target="../embeddings/oleObject18.bin"/><Relationship Id="rId7" Type="http://schemas.openxmlformats.org/officeDocument/2006/relationships/tags" Target="../tags/tag181.xml"/><Relationship Id="rId6" Type="http://schemas.openxmlformats.org/officeDocument/2006/relationships/image" Target="../media/image23.emf"/><Relationship Id="rId5" Type="http://schemas.openxmlformats.org/officeDocument/2006/relationships/oleObject" Target="../embeddings/oleObject17.bin"/><Relationship Id="rId4" Type="http://schemas.openxmlformats.org/officeDocument/2006/relationships/tags" Target="../tags/tag180.xml"/><Relationship Id="rId3" Type="http://schemas.openxmlformats.org/officeDocument/2006/relationships/image" Target="../media/image22.emf"/><Relationship Id="rId2" Type="http://schemas.openxmlformats.org/officeDocument/2006/relationships/oleObject" Target="../embeddings/oleObject16.bin"/><Relationship Id="rId15" Type="http://schemas.openxmlformats.org/officeDocument/2006/relationships/notesSlide" Target="../notesSlides/notesSlide14.xml"/><Relationship Id="rId14" Type="http://schemas.openxmlformats.org/officeDocument/2006/relationships/vmlDrawing" Target="../drawings/vmlDrawing2.vml"/><Relationship Id="rId13" Type="http://schemas.openxmlformats.org/officeDocument/2006/relationships/slideLayout" Target="../slideLayouts/slideLayout4.xml"/><Relationship Id="rId12" Type="http://schemas.openxmlformats.org/officeDocument/2006/relationships/image" Target="../media/image25.wmf"/><Relationship Id="rId11" Type="http://schemas.openxmlformats.org/officeDocument/2006/relationships/oleObject" Target="../embeddings/oleObject19.bin"/><Relationship Id="rId10" Type="http://schemas.openxmlformats.org/officeDocument/2006/relationships/tags" Target="../tags/tag182.xml"/><Relationship Id="rId1" Type="http://schemas.openxmlformats.org/officeDocument/2006/relationships/tags" Target="../tags/tag179.xml"/></Relationships>
</file>

<file path=ppt/slides/_rels/slide16.xml.rels><?xml version="1.0" encoding="UTF-8" standalone="yes"?>
<Relationships xmlns="http://schemas.openxmlformats.org/package/2006/relationships"><Relationship Id="rId9" Type="http://schemas.openxmlformats.org/officeDocument/2006/relationships/image" Target="../media/image28.emf"/><Relationship Id="rId8" Type="http://schemas.openxmlformats.org/officeDocument/2006/relationships/tags" Target="../tags/tag186.xml"/><Relationship Id="rId7" Type="http://schemas.openxmlformats.org/officeDocument/2006/relationships/image" Target="../media/image27.emf"/><Relationship Id="rId6" Type="http://schemas.openxmlformats.org/officeDocument/2006/relationships/oleObject" Target="../embeddings/oleObject21.bin"/><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image" Target="../media/image26.emf"/><Relationship Id="rId25" Type="http://schemas.openxmlformats.org/officeDocument/2006/relationships/notesSlide" Target="../notesSlides/notesSlide15.xml"/><Relationship Id="rId24" Type="http://schemas.openxmlformats.org/officeDocument/2006/relationships/vmlDrawing" Target="../drawings/vmlDrawing3.vml"/><Relationship Id="rId23" Type="http://schemas.openxmlformats.org/officeDocument/2006/relationships/slideLayout" Target="../slideLayouts/slideLayout4.xml"/><Relationship Id="rId22" Type="http://schemas.openxmlformats.org/officeDocument/2006/relationships/image" Target="../media/image32.wmf"/><Relationship Id="rId21" Type="http://schemas.openxmlformats.org/officeDocument/2006/relationships/oleObject" Target="../embeddings/oleObject25.bin"/><Relationship Id="rId20" Type="http://schemas.openxmlformats.org/officeDocument/2006/relationships/tags" Target="../tags/tag191.xml"/><Relationship Id="rId2" Type="http://schemas.openxmlformats.org/officeDocument/2006/relationships/oleObject" Target="../embeddings/oleObject20.bin"/><Relationship Id="rId19" Type="http://schemas.openxmlformats.org/officeDocument/2006/relationships/image" Target="../media/image31.wmf"/><Relationship Id="rId18" Type="http://schemas.openxmlformats.org/officeDocument/2006/relationships/oleObject" Target="../embeddings/oleObject24.bin"/><Relationship Id="rId17" Type="http://schemas.openxmlformats.org/officeDocument/2006/relationships/tags" Target="../tags/tag190.xml"/><Relationship Id="rId16" Type="http://schemas.openxmlformats.org/officeDocument/2006/relationships/image" Target="../media/image30.wmf"/><Relationship Id="rId15" Type="http://schemas.openxmlformats.org/officeDocument/2006/relationships/oleObject" Target="../embeddings/oleObject23.bin"/><Relationship Id="rId14" Type="http://schemas.openxmlformats.org/officeDocument/2006/relationships/tags" Target="../tags/tag189.xml"/><Relationship Id="rId13" Type="http://schemas.openxmlformats.org/officeDocument/2006/relationships/image" Target="../media/image29.wmf"/><Relationship Id="rId12" Type="http://schemas.openxmlformats.org/officeDocument/2006/relationships/oleObject" Target="../embeddings/oleObject22.bin"/><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83.xml"/></Relationships>
</file>

<file path=ppt/slides/_rels/slide17.xml.rels><?xml version="1.0" encoding="UTF-8" standalone="yes"?>
<Relationships xmlns="http://schemas.openxmlformats.org/package/2006/relationships"><Relationship Id="rId9" Type="http://schemas.openxmlformats.org/officeDocument/2006/relationships/image" Target="../media/image35.emf"/><Relationship Id="rId8" Type="http://schemas.openxmlformats.org/officeDocument/2006/relationships/oleObject" Target="../embeddings/oleObject28.bin"/><Relationship Id="rId7" Type="http://schemas.openxmlformats.org/officeDocument/2006/relationships/tags" Target="../tags/tag194.xml"/><Relationship Id="rId6" Type="http://schemas.openxmlformats.org/officeDocument/2006/relationships/image" Target="../media/image34.emf"/><Relationship Id="rId5" Type="http://schemas.openxmlformats.org/officeDocument/2006/relationships/oleObject" Target="../embeddings/oleObject27.bin"/><Relationship Id="rId4" Type="http://schemas.openxmlformats.org/officeDocument/2006/relationships/tags" Target="../tags/tag193.xml"/><Relationship Id="rId3" Type="http://schemas.openxmlformats.org/officeDocument/2006/relationships/image" Target="../media/image33.emf"/><Relationship Id="rId2" Type="http://schemas.openxmlformats.org/officeDocument/2006/relationships/oleObject" Target="../embeddings/oleObject26.bin"/><Relationship Id="rId15" Type="http://schemas.openxmlformats.org/officeDocument/2006/relationships/notesSlide" Target="../notesSlides/notesSlide16.xml"/><Relationship Id="rId14" Type="http://schemas.openxmlformats.org/officeDocument/2006/relationships/vmlDrawing" Target="../drawings/vmlDrawing4.vml"/><Relationship Id="rId13" Type="http://schemas.openxmlformats.org/officeDocument/2006/relationships/slideLayout" Target="../slideLayouts/slideLayout4.xml"/><Relationship Id="rId12" Type="http://schemas.openxmlformats.org/officeDocument/2006/relationships/image" Target="../media/image36.emf"/><Relationship Id="rId11" Type="http://schemas.openxmlformats.org/officeDocument/2006/relationships/oleObject" Target="../embeddings/oleObject29.bin"/><Relationship Id="rId10" Type="http://schemas.openxmlformats.org/officeDocument/2006/relationships/tags" Target="../tags/tag195.xml"/><Relationship Id="rId1" Type="http://schemas.openxmlformats.org/officeDocument/2006/relationships/tags" Target="../tags/tag19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tags" Target="../tags/tag201.xml"/><Relationship Id="rId2" Type="http://schemas.openxmlformats.org/officeDocument/2006/relationships/image" Target="../media/image38.svg"/><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notesSlide" Target="../notesSlides/notesSlide2.xml"/><Relationship Id="rId13" Type="http://schemas.openxmlformats.org/officeDocument/2006/relationships/slideLayout" Target="../slideLayouts/slideLayout4.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22.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image" Target="../media/image41.wmf"/><Relationship Id="rId7" Type="http://schemas.openxmlformats.org/officeDocument/2006/relationships/oleObject" Target="../embeddings/oleObject32.bin"/><Relationship Id="rId6" Type="http://schemas.openxmlformats.org/officeDocument/2006/relationships/image" Target="../media/image40.emf"/><Relationship Id="rId5" Type="http://schemas.openxmlformats.org/officeDocument/2006/relationships/oleObject" Target="../embeddings/oleObject31.bin"/><Relationship Id="rId4" Type="http://schemas.openxmlformats.org/officeDocument/2006/relationships/tags" Target="../tags/tag208.xml"/><Relationship Id="rId3" Type="http://schemas.openxmlformats.org/officeDocument/2006/relationships/image" Target="../media/image39.emf"/><Relationship Id="rId20" Type="http://schemas.openxmlformats.org/officeDocument/2006/relationships/notesSlide" Target="../notesSlides/notesSlide19.xml"/><Relationship Id="rId2" Type="http://schemas.openxmlformats.org/officeDocument/2006/relationships/oleObject" Target="../embeddings/oleObject30.bin"/><Relationship Id="rId19" Type="http://schemas.openxmlformats.org/officeDocument/2006/relationships/vmlDrawing" Target="../drawings/vmlDrawing5.vml"/><Relationship Id="rId18" Type="http://schemas.openxmlformats.org/officeDocument/2006/relationships/slideLayout" Target="../slideLayouts/slideLayout4.xml"/><Relationship Id="rId17" Type="http://schemas.openxmlformats.org/officeDocument/2006/relationships/image" Target="../media/image44.wmf"/><Relationship Id="rId16" Type="http://schemas.openxmlformats.org/officeDocument/2006/relationships/oleObject" Target="../embeddings/oleObject35.bin"/><Relationship Id="rId15" Type="http://schemas.openxmlformats.org/officeDocument/2006/relationships/tags" Target="../tags/tag211.xml"/><Relationship Id="rId14" Type="http://schemas.openxmlformats.org/officeDocument/2006/relationships/image" Target="../media/image43.wmf"/><Relationship Id="rId13" Type="http://schemas.openxmlformats.org/officeDocument/2006/relationships/oleObject" Target="../embeddings/oleObject34.bin"/><Relationship Id="rId12" Type="http://schemas.openxmlformats.org/officeDocument/2006/relationships/tags" Target="../tags/tag210.xml"/><Relationship Id="rId11" Type="http://schemas.openxmlformats.org/officeDocument/2006/relationships/image" Target="../media/image42.wmf"/><Relationship Id="rId10" Type="http://schemas.openxmlformats.org/officeDocument/2006/relationships/oleObject" Target="../embeddings/oleObject33.bin"/><Relationship Id="rId1" Type="http://schemas.openxmlformats.org/officeDocument/2006/relationships/tags" Target="../tags/tag207.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vmlDrawing" Target="../drawings/vmlDrawing6.vml"/><Relationship Id="rId3" Type="http://schemas.openxmlformats.org/officeDocument/2006/relationships/slideLayout" Target="../slideLayouts/slideLayout4.xml"/><Relationship Id="rId2" Type="http://schemas.openxmlformats.org/officeDocument/2006/relationships/image" Target="../media/image41.wmf"/><Relationship Id="rId1"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image" Target="../media/image46.wmf"/><Relationship Id="rId7" Type="http://schemas.openxmlformats.org/officeDocument/2006/relationships/oleObject" Target="../embeddings/oleObject39.bin"/><Relationship Id="rId6" Type="http://schemas.openxmlformats.org/officeDocument/2006/relationships/tags" Target="../tags/tag218.xml"/><Relationship Id="rId5" Type="http://schemas.openxmlformats.org/officeDocument/2006/relationships/image" Target="../media/image45.emf"/><Relationship Id="rId4" Type="http://schemas.openxmlformats.org/officeDocument/2006/relationships/oleObject" Target="../embeddings/oleObject38.bin"/><Relationship Id="rId32" Type="http://schemas.openxmlformats.org/officeDocument/2006/relationships/notesSlide" Target="../notesSlides/notesSlide21.xml"/><Relationship Id="rId31" Type="http://schemas.openxmlformats.org/officeDocument/2006/relationships/vmlDrawing" Target="../drawings/vmlDrawing7.vml"/><Relationship Id="rId30" Type="http://schemas.openxmlformats.org/officeDocument/2006/relationships/slideLayout" Target="../slideLayouts/slideLayout4.xml"/><Relationship Id="rId3" Type="http://schemas.openxmlformats.org/officeDocument/2006/relationships/tags" Target="../tags/tag217.xml"/><Relationship Id="rId29" Type="http://schemas.openxmlformats.org/officeDocument/2006/relationships/image" Target="../media/image53.wmf"/><Relationship Id="rId28" Type="http://schemas.openxmlformats.org/officeDocument/2006/relationships/oleObject" Target="../embeddings/oleObject46.bin"/><Relationship Id="rId27" Type="http://schemas.openxmlformats.org/officeDocument/2006/relationships/tags" Target="../tags/tag225.xml"/><Relationship Id="rId26" Type="http://schemas.openxmlformats.org/officeDocument/2006/relationships/image" Target="../media/image52.wmf"/><Relationship Id="rId25" Type="http://schemas.openxmlformats.org/officeDocument/2006/relationships/oleObject" Target="../embeddings/oleObject45.bin"/><Relationship Id="rId24" Type="http://schemas.openxmlformats.org/officeDocument/2006/relationships/tags" Target="../tags/tag224.xml"/><Relationship Id="rId23" Type="http://schemas.openxmlformats.org/officeDocument/2006/relationships/image" Target="../media/image51.wmf"/><Relationship Id="rId22" Type="http://schemas.openxmlformats.org/officeDocument/2006/relationships/oleObject" Target="../embeddings/oleObject44.bin"/><Relationship Id="rId21" Type="http://schemas.openxmlformats.org/officeDocument/2006/relationships/tags" Target="../tags/tag223.xml"/><Relationship Id="rId20" Type="http://schemas.openxmlformats.org/officeDocument/2006/relationships/image" Target="../media/image50.wmf"/><Relationship Id="rId2" Type="http://schemas.openxmlformats.org/officeDocument/2006/relationships/image" Target="../media/image41.wmf"/><Relationship Id="rId19" Type="http://schemas.openxmlformats.org/officeDocument/2006/relationships/oleObject" Target="../embeddings/oleObject43.bin"/><Relationship Id="rId18" Type="http://schemas.openxmlformats.org/officeDocument/2006/relationships/tags" Target="../tags/tag222.xml"/><Relationship Id="rId17" Type="http://schemas.openxmlformats.org/officeDocument/2006/relationships/image" Target="../media/image49.emf"/><Relationship Id="rId16" Type="http://schemas.openxmlformats.org/officeDocument/2006/relationships/oleObject" Target="../embeddings/oleObject42.bin"/><Relationship Id="rId15" Type="http://schemas.openxmlformats.org/officeDocument/2006/relationships/tags" Target="../tags/tag221.xml"/><Relationship Id="rId14" Type="http://schemas.openxmlformats.org/officeDocument/2006/relationships/image" Target="../media/image48.emf"/><Relationship Id="rId13" Type="http://schemas.openxmlformats.org/officeDocument/2006/relationships/oleObject" Target="../embeddings/oleObject41.bin"/><Relationship Id="rId12" Type="http://schemas.openxmlformats.org/officeDocument/2006/relationships/tags" Target="../tags/tag220.xml"/><Relationship Id="rId11" Type="http://schemas.openxmlformats.org/officeDocument/2006/relationships/image" Target="../media/image47.wmf"/><Relationship Id="rId10" Type="http://schemas.openxmlformats.org/officeDocument/2006/relationships/oleObject" Target="../embeddings/oleObject40.bin"/><Relationship Id="rId1"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vmlDrawing" Target="../drawings/vmlDrawing8.vml"/><Relationship Id="rId6" Type="http://schemas.openxmlformats.org/officeDocument/2006/relationships/slideLayout" Target="../slideLayouts/slideLayout4.xml"/><Relationship Id="rId5" Type="http://schemas.openxmlformats.org/officeDocument/2006/relationships/image" Target="../media/image41.wmf"/><Relationship Id="rId4" Type="http://schemas.openxmlformats.org/officeDocument/2006/relationships/oleObject" Target="../embeddings/oleObject48.bin"/><Relationship Id="rId3" Type="http://schemas.openxmlformats.org/officeDocument/2006/relationships/image" Target="../media/image54.emf"/><Relationship Id="rId2" Type="http://schemas.openxmlformats.org/officeDocument/2006/relationships/oleObject" Target="../embeddings/oleObject47.bin"/><Relationship Id="rId1" Type="http://schemas.openxmlformats.org/officeDocument/2006/relationships/tags" Target="../tags/tag231.xml"/></Relationships>
</file>

<file path=ppt/slides/_rels/slide28.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image" Target="../media/image56.wmf"/><Relationship Id="rId7" Type="http://schemas.openxmlformats.org/officeDocument/2006/relationships/oleObject" Target="../embeddings/oleObject51.bin"/><Relationship Id="rId6" Type="http://schemas.openxmlformats.org/officeDocument/2006/relationships/tags" Target="../tags/tag233.xml"/><Relationship Id="rId5" Type="http://schemas.openxmlformats.org/officeDocument/2006/relationships/image" Target="../media/image55.emf"/><Relationship Id="rId4" Type="http://schemas.openxmlformats.org/officeDocument/2006/relationships/oleObject" Target="../embeddings/oleObject50.bin"/><Relationship Id="rId3" Type="http://schemas.openxmlformats.org/officeDocument/2006/relationships/tags" Target="../tags/tag232.xml"/><Relationship Id="rId2" Type="http://schemas.openxmlformats.org/officeDocument/2006/relationships/image" Target="../media/image41.wmf"/><Relationship Id="rId17" Type="http://schemas.openxmlformats.org/officeDocument/2006/relationships/notesSlide" Target="../notesSlides/notesSlide23.xml"/><Relationship Id="rId16" Type="http://schemas.openxmlformats.org/officeDocument/2006/relationships/vmlDrawing" Target="../drawings/vmlDrawing9.vml"/><Relationship Id="rId15" Type="http://schemas.openxmlformats.org/officeDocument/2006/relationships/slideLayout" Target="../slideLayouts/slideLayout4.xml"/><Relationship Id="rId14" Type="http://schemas.openxmlformats.org/officeDocument/2006/relationships/image" Target="../media/image58.wmf"/><Relationship Id="rId13" Type="http://schemas.openxmlformats.org/officeDocument/2006/relationships/oleObject" Target="../embeddings/oleObject53.bin"/><Relationship Id="rId12" Type="http://schemas.openxmlformats.org/officeDocument/2006/relationships/tags" Target="../tags/tag235.xml"/><Relationship Id="rId11" Type="http://schemas.openxmlformats.org/officeDocument/2006/relationships/image" Target="../media/image57.wmf"/><Relationship Id="rId10" Type="http://schemas.openxmlformats.org/officeDocument/2006/relationships/oleObject" Target="../embeddings/oleObject52.bin"/><Relationship Id="rId1"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3.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5" Type="http://schemas.openxmlformats.org/officeDocument/2006/relationships/notesSlide" Target="../notesSlides/notesSlide3.xml"/><Relationship Id="rId14" Type="http://schemas.openxmlformats.org/officeDocument/2006/relationships/slideLayout" Target="../slideLayouts/slideLayout4.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vmlDrawing" Target="../drawings/vmlDrawing10.vml"/><Relationship Id="rId6" Type="http://schemas.openxmlformats.org/officeDocument/2006/relationships/slideLayout" Target="../slideLayouts/slideLayout4.xml"/><Relationship Id="rId5" Type="http://schemas.openxmlformats.org/officeDocument/2006/relationships/image" Target="../media/image59.emf"/><Relationship Id="rId4" Type="http://schemas.openxmlformats.org/officeDocument/2006/relationships/oleObject" Target="../embeddings/oleObject55.bin"/><Relationship Id="rId3" Type="http://schemas.openxmlformats.org/officeDocument/2006/relationships/tags" Target="../tags/tag246.xml"/><Relationship Id="rId2" Type="http://schemas.openxmlformats.org/officeDocument/2006/relationships/image" Target="../media/image41.wmf"/><Relationship Id="rId1" Type="http://schemas.openxmlformats.org/officeDocument/2006/relationships/oleObject" Target="../embeddings/oleObject54.bin"/></Relationships>
</file>

<file path=ppt/slides/_rels/slide4.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notesSlide" Target="../notesSlides/notesSlide4.xml"/><Relationship Id="rId11" Type="http://schemas.openxmlformats.org/officeDocument/2006/relationships/slideLayout" Target="../slideLayouts/slideLayout4.xml"/><Relationship Id="rId10" Type="http://schemas.openxmlformats.org/officeDocument/2006/relationships/tags" Target="../tags/tag124.xml"/><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2" Type="http://schemas.openxmlformats.org/officeDocument/2006/relationships/notesSlide" Target="../notesSlides/notesSlide5.xml"/><Relationship Id="rId11" Type="http://schemas.openxmlformats.org/officeDocument/2006/relationships/slideLayout" Target="../slideLayouts/slideLayout4.xml"/><Relationship Id="rId10" Type="http://schemas.openxmlformats.org/officeDocument/2006/relationships/tags" Target="../tags/tag134.xml"/><Relationship Id="rId1" Type="http://schemas.openxmlformats.org/officeDocument/2006/relationships/tags" Target="../tags/tag125.xml"/></Relationships>
</file>

<file path=ppt/slides/_rels/slide6.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2" Type="http://schemas.openxmlformats.org/officeDocument/2006/relationships/notesSlide" Target="../notesSlides/notesSlide6.xml"/><Relationship Id="rId11" Type="http://schemas.openxmlformats.org/officeDocument/2006/relationships/slideLayout" Target="../slideLayouts/slideLayout4.xml"/><Relationship Id="rId10" Type="http://schemas.openxmlformats.org/officeDocument/2006/relationships/tags" Target="../tags/tag144.xml"/><Relationship Id="rId1" Type="http://schemas.openxmlformats.org/officeDocument/2006/relationships/tags" Target="../tags/tag1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4.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4.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12"/>
          <p:cNvSpPr/>
          <p:nvPr/>
        </p:nvSpPr>
        <p:spPr>
          <a:xfrm rot="4500000">
            <a:off x="3289951" y="3858827"/>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文本框 14"/>
          <p:cNvSpPr txBox="1"/>
          <p:nvPr/>
        </p:nvSpPr>
        <p:spPr>
          <a:xfrm>
            <a:off x="1297623" y="2234248"/>
            <a:ext cx="5529263" cy="645160"/>
          </a:xfrm>
          <a:prstGeom prst="rect">
            <a:avLst/>
          </a:prstGeom>
          <a:noFill/>
        </p:spPr>
        <p:txBody>
          <a:bodyPr>
            <a:spAutoFit/>
          </a:bodyPr>
          <a:lstStyle/>
          <a:p>
            <a:pPr marR="0" defTabSz="685800" eaLnBrk="1" fontAlgn="auto" hangingPunct="1">
              <a:spcBef>
                <a:spcPts val="0"/>
              </a:spcBef>
              <a:spcAft>
                <a:spcPts val="0"/>
              </a:spcAft>
              <a:buClrTx/>
              <a:buSzTx/>
              <a:buFontTx/>
              <a:buNone/>
              <a:defRPr/>
            </a:pPr>
            <a:r>
              <a:rPr kumimoji="0" lang="zh-CN" altLang="en-US"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rPr>
              <a:t>教学单元</a:t>
            </a:r>
            <a:r>
              <a:rPr kumimoji="0" lang="zh-CN" altLang="en-US"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rPr>
              <a:t>三 </a:t>
            </a:r>
            <a:r>
              <a:rPr kumimoji="0" lang="en-US" altLang="zh-CN"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kumimoji="0" lang="zh-CN" altLang="en-US"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rPr>
              <a:t>课程内容分析</a:t>
            </a:r>
            <a:endParaRPr kumimoji="0" lang="zh-CN" altLang="en-US"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椭圆 3"/>
          <p:cNvSpPr/>
          <p:nvPr/>
        </p:nvSpPr>
        <p:spPr>
          <a:xfrm rot="1800000">
            <a:off x="6695036" y="2153963"/>
            <a:ext cx="5713384" cy="492533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椭圆 19"/>
          <p:cNvSpPr/>
          <p:nvPr/>
        </p:nvSpPr>
        <p:spPr>
          <a:xfrm rot="4500000">
            <a:off x="-758410" y="-1863366"/>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文本框 1"/>
          <p:cNvSpPr txBox="1"/>
          <p:nvPr/>
        </p:nvSpPr>
        <p:spPr>
          <a:xfrm>
            <a:off x="3627120" y="993140"/>
            <a:ext cx="2219960" cy="491490"/>
          </a:xfrm>
          <a:prstGeom prst="rect">
            <a:avLst/>
          </a:prstGeom>
          <a:noFill/>
        </p:spPr>
        <p:txBody>
          <a:bodyPr wrap="square" rtlCol="0">
            <a:noAutofit/>
          </a:bodyPr>
          <a:lstStyle/>
          <a:p>
            <a:r>
              <a:rPr lang="zh-CN" altLang="en-US" sz="2400"/>
              <a:t>ItgInsight应用</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16200000" flipV="1">
            <a:off x="4397375" y="2824480"/>
            <a:ext cx="559435" cy="7620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solidFill>
            <a:srgbClr val="0070C0"/>
          </a:solid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0" name="组合 9"/>
          <p:cNvGrpSpPr/>
          <p:nvPr/>
        </p:nvGrpSpPr>
        <p:grpSpPr>
          <a:xfrm rot="5400000">
            <a:off x="3689985" y="1278255"/>
            <a:ext cx="2026920" cy="2046605"/>
            <a:chOff x="3065829" y="2668267"/>
            <a:chExt cx="1811422" cy="1761728"/>
          </a:xfrm>
        </p:grpSpPr>
        <p:sp>
          <p:nvSpPr>
            <p:cNvPr id="11" name="椭圆 10"/>
            <p:cNvSpPr/>
            <p:nvPr/>
          </p:nvSpPr>
          <p:spPr>
            <a:xfrm>
              <a:off x="3114376" y="2668267"/>
              <a:ext cx="1762875" cy="176172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椭圆 11"/>
            <p:cNvSpPr/>
            <p:nvPr/>
          </p:nvSpPr>
          <p:spPr>
            <a:xfrm>
              <a:off x="4441842" y="2760911"/>
              <a:ext cx="119852" cy="11954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a:off x="3439037" y="2760911"/>
              <a:ext cx="119851" cy="11954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 name="椭圆 13"/>
            <p:cNvSpPr/>
            <p:nvPr/>
          </p:nvSpPr>
          <p:spPr>
            <a:xfrm>
              <a:off x="3065829" y="3493096"/>
              <a:ext cx="119851" cy="11954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nvSpPr>
          <p:spPr>
            <a:xfrm>
              <a:off x="4441842" y="4223788"/>
              <a:ext cx="119852" cy="11954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椭圆 16"/>
            <p:cNvSpPr/>
            <p:nvPr/>
          </p:nvSpPr>
          <p:spPr>
            <a:xfrm>
              <a:off x="3439037" y="4201373"/>
              <a:ext cx="119851" cy="11954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9482" name="组合 17"/>
            <p:cNvGrpSpPr/>
            <p:nvPr/>
          </p:nvGrpSpPr>
          <p:grpSpPr>
            <a:xfrm>
              <a:off x="3269121" y="2943210"/>
              <a:ext cx="1165136" cy="1202877"/>
              <a:chOff x="3269121" y="2943210"/>
              <a:chExt cx="1165136" cy="1202877"/>
            </a:xfrm>
          </p:grpSpPr>
          <p:sp>
            <p:nvSpPr>
              <p:cNvPr id="19" name="任意多边形 18"/>
              <p:cNvSpPr/>
              <p:nvPr/>
            </p:nvSpPr>
            <p:spPr>
              <a:xfrm>
                <a:off x="4007950" y="2955164"/>
                <a:ext cx="426307" cy="590232"/>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1" name="任意多边形 20"/>
              <p:cNvSpPr/>
              <p:nvPr/>
            </p:nvSpPr>
            <p:spPr>
              <a:xfrm>
                <a:off x="3595298" y="2943210"/>
                <a:ext cx="412652" cy="588737"/>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任意多边形 21"/>
              <p:cNvSpPr/>
              <p:nvPr/>
            </p:nvSpPr>
            <p:spPr>
              <a:xfrm>
                <a:off x="3269121" y="3557350"/>
                <a:ext cx="726693"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solidFill>
                <a:srgbClr val="0070C0"/>
              </a:solid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任意多边形 22"/>
              <p:cNvSpPr/>
              <p:nvPr/>
            </p:nvSpPr>
            <p:spPr>
              <a:xfrm>
                <a:off x="3581645" y="3569304"/>
                <a:ext cx="426306" cy="576783"/>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solidFill>
                <a:srgbClr val="0070C0"/>
              </a:solid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4" name="任意多边形 23"/>
              <p:cNvSpPr/>
              <p:nvPr/>
            </p:nvSpPr>
            <p:spPr>
              <a:xfrm>
                <a:off x="4020087" y="3569304"/>
                <a:ext cx="388379" cy="576783"/>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6">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28" name="组合 27"/>
          <p:cNvGrpSpPr/>
          <p:nvPr/>
        </p:nvGrpSpPr>
        <p:grpSpPr>
          <a:xfrm>
            <a:off x="4163695" y="1770380"/>
            <a:ext cx="1079500" cy="1022985"/>
            <a:chOff x="3185702" y="2881418"/>
            <a:chExt cx="2446231" cy="913097"/>
          </a:xfrm>
        </p:grpSpPr>
        <p:sp>
          <p:nvSpPr>
            <p:cNvPr id="29" name="椭圆 28"/>
            <p:cNvSpPr/>
            <p:nvPr/>
          </p:nvSpPr>
          <p:spPr>
            <a:xfrm>
              <a:off x="3185702" y="2881418"/>
              <a:ext cx="2446231" cy="9130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72" name="矩形 29"/>
            <p:cNvSpPr/>
            <p:nvPr/>
          </p:nvSpPr>
          <p:spPr>
            <a:xfrm>
              <a:off x="3475350" y="3093743"/>
              <a:ext cx="1867352" cy="452298"/>
            </a:xfrm>
            <a:prstGeom prst="rect">
              <a:avLst/>
            </a:prstGeom>
            <a:noFill/>
            <a:ln w="9525">
              <a:noFill/>
            </a:ln>
          </p:spPr>
          <p:txBody>
            <a:bodyPr wrap="square">
              <a:spAutoFit/>
            </a:bodyPr>
            <a:lstStyle/>
            <a:p>
              <a:pPr eaLnBrk="1" hangingPunct="1"/>
              <a:r>
                <a:rPr lang="zh-CN" altLang="en-US" sz="1200" b="1" dirty="0">
                  <a:solidFill>
                    <a:schemeClr val="bg1"/>
                  </a:solidFill>
                  <a:latin typeface="微软雅黑" panose="020B0503020204020204" pitchFamily="34" charset="-122"/>
                  <a:sym typeface="微软雅黑 Light" panose="020B0502040204020203" pitchFamily="34" charset="-122"/>
                </a:rPr>
                <a:t>合著分析应用场景</a:t>
              </a:r>
              <a:r>
                <a:rPr lang="en-US" altLang="zh-CN" sz="15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endParaRPr lang="zh-CN" altLang="en-US" sz="15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sp>
        <p:nvSpPr>
          <p:cNvPr id="37" name="椭圆 36"/>
          <p:cNvSpPr/>
          <p:nvPr/>
        </p:nvSpPr>
        <p:spPr>
          <a:xfrm rot="4500000">
            <a:off x="335161" y="4821550"/>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椭圆 40"/>
          <p:cNvSpPr/>
          <p:nvPr/>
        </p:nvSpPr>
        <p:spPr>
          <a:xfrm rot="4500000">
            <a:off x="7511874" y="3783279"/>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椭圆 41"/>
          <p:cNvSpPr/>
          <p:nvPr/>
        </p:nvSpPr>
        <p:spPr>
          <a:xfrm>
            <a:off x="-498475" y="1270"/>
            <a:ext cx="996950" cy="859790"/>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文本框 3"/>
          <p:cNvSpPr txBox="1"/>
          <p:nvPr/>
        </p:nvSpPr>
        <p:spPr>
          <a:xfrm>
            <a:off x="933450" y="1144270"/>
            <a:ext cx="2533650" cy="904875"/>
          </a:xfrm>
          <a:prstGeom prst="rect">
            <a:avLst/>
          </a:prstGeom>
          <a:noFill/>
        </p:spPr>
        <p:txBody>
          <a:bodyPr wrap="square" rtlCol="0">
            <a:noAutofit/>
          </a:bodyPr>
          <a:lstStyle/>
          <a:p>
            <a:r>
              <a:rPr lang="zh-CN" altLang="en-US" sz="1200" b="1">
                <a:solidFill>
                  <a:srgbClr val="0070C0"/>
                </a:solidFill>
              </a:rPr>
              <a:t>评估研究影响力：</a:t>
            </a:r>
            <a:r>
              <a:rPr lang="zh-CN" altLang="en-US" sz="1000">
                <a:latin typeface="微软雅黑 Light" panose="020B0502040204020203" pitchFamily="34" charset="-122"/>
                <a:ea typeface="微软雅黑 Light" panose="020B0502040204020203" pitchFamily="34" charset="-122"/>
              </a:rPr>
              <a:t>合著分析可以用来评估学者、研究机构或国家在学术领域中的影响力。通过分析合著关系网络，可以识别那些在合著中具有关键地位的学者或机构，从而更全面地评估其贡献和影响。</a:t>
            </a:r>
            <a:endParaRPr lang="zh-CN" altLang="en-US" sz="1000">
              <a:latin typeface="微软雅黑 Light" panose="020B0502040204020203" pitchFamily="34" charset="-122"/>
              <a:ea typeface="微软雅黑 Light" panose="020B0502040204020203" pitchFamily="34" charset="-122"/>
            </a:endParaRPr>
          </a:p>
        </p:txBody>
      </p:sp>
      <p:sp>
        <p:nvSpPr>
          <p:cNvPr id="5" name="文本框 4"/>
          <p:cNvSpPr txBox="1"/>
          <p:nvPr/>
        </p:nvSpPr>
        <p:spPr>
          <a:xfrm>
            <a:off x="3467100" y="404495"/>
            <a:ext cx="2670175" cy="816610"/>
          </a:xfrm>
          <a:prstGeom prst="rect">
            <a:avLst/>
          </a:prstGeom>
          <a:noFill/>
        </p:spPr>
        <p:txBody>
          <a:bodyPr wrap="square" rtlCol="0">
            <a:noAutofit/>
          </a:bodyPr>
          <a:lstStyle/>
          <a:p>
            <a:r>
              <a:rPr lang="zh-CN" altLang="en-US" sz="1200" b="1">
                <a:solidFill>
                  <a:srgbClr val="0070C0"/>
                </a:solidFill>
              </a:rPr>
              <a:t>发现研究趋势：</a:t>
            </a:r>
            <a:r>
              <a:rPr lang="zh-CN" altLang="en-US" sz="1000"/>
              <a:t> </a:t>
            </a:r>
            <a:r>
              <a:rPr lang="zh-CN" altLang="en-US" sz="1000">
                <a:latin typeface="微软雅黑 Light" panose="020B0502040204020203" pitchFamily="34" charset="-122"/>
                <a:ea typeface="微软雅黑 Light" panose="020B0502040204020203" pitchFamily="34" charset="-122"/>
              </a:rPr>
              <a:t>通过观察合著网络的演变，可以发现研究领域内的趋势和动态。合著分析有助于识别研究团队的形成、发展和变化，帮助研究者了解不同领域内的合著关系模式。</a:t>
            </a:r>
            <a:endParaRPr lang="zh-CN" altLang="en-US" sz="1000">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1028065" y="2515235"/>
            <a:ext cx="2430145" cy="891540"/>
          </a:xfrm>
          <a:prstGeom prst="rect">
            <a:avLst/>
          </a:prstGeom>
          <a:noFill/>
        </p:spPr>
        <p:txBody>
          <a:bodyPr wrap="square" rtlCol="0">
            <a:spAutoFit/>
          </a:bodyPr>
          <a:lstStyle/>
          <a:p>
            <a:r>
              <a:rPr lang="zh-CN" altLang="en-US" sz="1200" b="1">
                <a:solidFill>
                  <a:srgbClr val="0070C0"/>
                </a:solidFill>
              </a:rPr>
              <a:t>科研政策制定：</a:t>
            </a:r>
            <a:r>
              <a:rPr lang="zh-CN" altLang="en-US" sz="1000"/>
              <a:t> </a:t>
            </a:r>
            <a:r>
              <a:rPr lang="zh-CN" altLang="en-US" sz="1000">
                <a:latin typeface="微软雅黑 Light" panose="020B0502040204020203" pitchFamily="34" charset="-122"/>
                <a:ea typeface="微软雅黑 Light" panose="020B0502040204020203" pitchFamily="34" charset="-122"/>
              </a:rPr>
              <a:t>合著分析的结果可以为科研政策的制定提供支持。政府或研究机构可以根据合著分析的结果来调整资金分配、研究方向的引导，以促进更有效的合著和研究。</a:t>
            </a:r>
            <a:endParaRPr lang="zh-CN" altLang="en-US" sz="1000">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5772150" y="1221105"/>
            <a:ext cx="2461260" cy="891540"/>
          </a:xfrm>
          <a:prstGeom prst="rect">
            <a:avLst/>
          </a:prstGeom>
          <a:noFill/>
        </p:spPr>
        <p:txBody>
          <a:bodyPr wrap="square" rtlCol="0">
            <a:spAutoFit/>
          </a:bodyPr>
          <a:lstStyle/>
          <a:p>
            <a:r>
              <a:rPr lang="zh-CN" altLang="en-US" sz="1200" b="1">
                <a:solidFill>
                  <a:srgbClr val="0070C0"/>
                </a:solidFill>
              </a:rPr>
              <a:t>寻找潜在合著伙伴：</a:t>
            </a:r>
            <a:r>
              <a:rPr lang="zh-CN" altLang="en-US" sz="1000">
                <a:latin typeface="微软雅黑 Light" panose="020B0502040204020203" pitchFamily="34" charset="-122"/>
                <a:ea typeface="微软雅黑 Light" panose="020B0502040204020203" pitchFamily="34" charset="-122"/>
              </a:rPr>
              <a:t>合著分析可用于寻找潜在的合著伙伴。通过识别在相同领域有相似兴趣和研究方向的学者或机构，研究者可以建立更广泛、有益的合著关系，促进知识的交流和共享。</a:t>
            </a:r>
            <a:endParaRPr lang="zh-CN" altLang="en-US" sz="1000">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5862955" y="2573655"/>
            <a:ext cx="2353945" cy="891540"/>
          </a:xfrm>
          <a:prstGeom prst="rect">
            <a:avLst/>
          </a:prstGeom>
          <a:noFill/>
        </p:spPr>
        <p:txBody>
          <a:bodyPr wrap="square" rtlCol="0">
            <a:spAutoFit/>
          </a:bodyPr>
          <a:lstStyle/>
          <a:p>
            <a:r>
              <a:rPr lang="zh-CN" altLang="en-US" sz="1200" b="1">
                <a:solidFill>
                  <a:srgbClr val="0070C0"/>
                </a:solidFill>
              </a:rPr>
              <a:t>评估研究领域发展阶段：</a:t>
            </a:r>
            <a:r>
              <a:rPr lang="zh-CN" altLang="en-US" sz="1000"/>
              <a:t> </a:t>
            </a:r>
            <a:r>
              <a:rPr lang="zh-CN" altLang="en-US" sz="1000">
                <a:latin typeface="微软雅黑 Light" panose="020B0502040204020203" pitchFamily="34" charset="-122"/>
                <a:ea typeface="微软雅黑 Light" panose="020B0502040204020203" pitchFamily="34" charset="-122"/>
              </a:rPr>
              <a:t>通过合著分析，可以了解一个研究领域的发展阶段。新兴领域可能呈现出不断形成的小规模合著网络，而成熟领域可能有更大规模和复杂的合著网络。</a:t>
            </a:r>
            <a:endParaRPr lang="zh-CN" altLang="en-US" sz="1000">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3602355" y="3552825"/>
            <a:ext cx="2535555" cy="891540"/>
          </a:xfrm>
          <a:prstGeom prst="rect">
            <a:avLst/>
          </a:prstGeom>
          <a:noFill/>
        </p:spPr>
        <p:txBody>
          <a:bodyPr wrap="square" rtlCol="0">
            <a:spAutoFit/>
          </a:bodyPr>
          <a:p>
            <a:r>
              <a:rPr lang="zh-CN" altLang="en-US" sz="1200" b="1">
                <a:solidFill>
                  <a:srgbClr val="0070C0"/>
                </a:solidFill>
              </a:rPr>
              <a:t>识别研究热点：</a:t>
            </a:r>
            <a:r>
              <a:rPr lang="zh-CN" altLang="en-US" sz="1000"/>
              <a:t> </a:t>
            </a:r>
            <a:r>
              <a:rPr lang="zh-CN" altLang="en-US" sz="1000">
                <a:latin typeface="微软雅黑 Light" panose="020B0502040204020203" pitchFamily="34" charset="-122"/>
                <a:ea typeface="微软雅黑 Light" panose="020B0502040204020203" pitchFamily="34" charset="-122"/>
              </a:rPr>
              <a:t>合著分析有助于识别当前研究领域的热点问题。通过观察合著网络中的关键节点和研究者之间的合著关系，可以发现正在引领领域发展的研究方向。</a:t>
            </a:r>
            <a:endParaRPr lang="zh-CN" altLang="en-US" sz="1000">
              <a:latin typeface="微软雅黑 Light" panose="020B0502040204020203" pitchFamily="34" charset="-122"/>
              <a:ea typeface="微软雅黑 Light" panose="020B0502040204020203" pitchFamily="34" charset="-122"/>
            </a:endParaRPr>
          </a:p>
        </p:txBody>
      </p:sp>
      <p:sp>
        <p:nvSpPr>
          <p:cNvPr id="15" name="椭圆 14"/>
          <p:cNvSpPr/>
          <p:nvPr>
            <p:custDataLst>
              <p:tags r:id="rId2"/>
            </p:custDataLst>
          </p:nvPr>
        </p:nvSpPr>
        <p:spPr>
          <a:xfrm rot="5400000">
            <a:off x="4632368" y="3210240"/>
            <a:ext cx="134110" cy="138870"/>
          </a:xfrm>
          <a:prstGeom prst="ellipse">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rot="4500000">
            <a:off x="335161" y="4821550"/>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椭圆 40"/>
          <p:cNvSpPr/>
          <p:nvPr/>
        </p:nvSpPr>
        <p:spPr>
          <a:xfrm rot="4500000">
            <a:off x="7511874" y="3783279"/>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椭圆 41"/>
          <p:cNvSpPr/>
          <p:nvPr/>
        </p:nvSpPr>
        <p:spPr>
          <a:xfrm>
            <a:off x="-498475" y="1270"/>
            <a:ext cx="996950" cy="859790"/>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 name="文本框 17"/>
          <p:cNvSpPr txBox="1"/>
          <p:nvPr/>
        </p:nvSpPr>
        <p:spPr>
          <a:xfrm>
            <a:off x="1133475" y="370205"/>
            <a:ext cx="7137400" cy="1198880"/>
          </a:xfrm>
          <a:prstGeom prst="rect">
            <a:avLst/>
          </a:prstGeom>
          <a:noFill/>
        </p:spPr>
        <p:txBody>
          <a:bodyPr wrap="square" rtlCol="0">
            <a:spAutoFit/>
          </a:bodyPr>
          <a:p>
            <a:r>
              <a:rPr lang="zh-CN" altLang="en-US" sz="1200" b="1">
                <a:solidFill>
                  <a:srgbClr val="0070C0"/>
                </a:solidFill>
              </a:rPr>
              <a:t>操作(播放视频或现场操作)：</a:t>
            </a:r>
            <a:endParaRPr lang="zh-CN" altLang="en-US" sz="1200" b="1">
              <a:solidFill>
                <a:srgbClr val="0070C0"/>
              </a:solidFill>
            </a:endParaRPr>
          </a:p>
          <a:p>
            <a:pPr marL="342900" indent="-342900">
              <a:buAutoNum type="arabicPeriod"/>
            </a:pPr>
            <a:r>
              <a:rPr lang="zh-CN" altLang="en-US" sz="1200"/>
              <a:t>ItgInsight合著分析操作，应用Graph Render面板节点样式修改，应用Slider进行节点大小，边的宽度修改，应用布局算法进行节点位置修改。</a:t>
            </a:r>
            <a:endParaRPr lang="zh-CN" altLang="en-US" sz="1200"/>
          </a:p>
          <a:p>
            <a:pPr marL="342900" indent="-342900">
              <a:buAutoNum type="arabicPeriod"/>
            </a:pPr>
            <a:r>
              <a:rPr lang="zh-CN" altLang="en-US" sz="1200"/>
              <a:t>当节点为红黄蓝三色时，红色表示第一作者数量、绿色第二作者数量、黄色第三作者数量</a:t>
            </a:r>
            <a:endParaRPr lang="zh-CN" altLang="en-US" sz="1200"/>
          </a:p>
          <a:p>
            <a:pPr marL="342900" indent="-342900">
              <a:buAutoNum type="arabicPeriod"/>
            </a:pPr>
            <a:r>
              <a:rPr lang="zh-CN" altLang="en-US" sz="1200"/>
              <a:t>连线表示合著数量多少，越多线越粗（如果选择VS和UP布局算法，那么连线的长度与连线所代表的数量呈反比）</a:t>
            </a:r>
            <a:endParaRPr lang="zh-CN" altLang="en-US" sz="1200"/>
          </a:p>
        </p:txBody>
      </p:sp>
      <p:sp>
        <p:nvSpPr>
          <p:cNvPr id="20" name="文本框 19"/>
          <p:cNvSpPr txBox="1"/>
          <p:nvPr/>
        </p:nvSpPr>
        <p:spPr>
          <a:xfrm>
            <a:off x="1133475" y="1569085"/>
            <a:ext cx="7230110" cy="645160"/>
          </a:xfrm>
          <a:prstGeom prst="rect">
            <a:avLst/>
          </a:prstGeom>
          <a:noFill/>
        </p:spPr>
        <p:txBody>
          <a:bodyPr wrap="square" rtlCol="0">
            <a:spAutoFit/>
          </a:bodyPr>
          <a:p>
            <a:r>
              <a:rPr lang="zh-CN" altLang="en-US" sz="1200" b="1">
                <a:solidFill>
                  <a:srgbClr val="0070C0"/>
                </a:solidFill>
              </a:rPr>
              <a:t>基本原理：</a:t>
            </a:r>
            <a:endParaRPr lang="zh-CN" altLang="en-US" sz="1200" b="1">
              <a:solidFill>
                <a:srgbClr val="0070C0"/>
              </a:solidFill>
            </a:endParaRPr>
          </a:p>
          <a:p>
            <a:r>
              <a:rPr lang="zh-CN" altLang="en-US" sz="1200"/>
              <a:t>构建研究主题的合著关系矩阵，并记录每个实体的署名排序、使用最多的关键词、主题词、学科等信息。计算每个学术主体分别作为第一、二、三及以后合著者的文献数量和，构建数量矩阵。</a:t>
            </a:r>
            <a:endParaRPr lang="zh-CN" altLang="en-US" sz="1200"/>
          </a:p>
        </p:txBody>
      </p:sp>
      <p:graphicFrame>
        <p:nvGraphicFramePr>
          <p:cNvPr id="25" name="对象 24"/>
          <p:cNvGraphicFramePr/>
          <p:nvPr>
            <p:custDataLst>
              <p:tags r:id="rId1"/>
            </p:custDataLst>
          </p:nvPr>
        </p:nvGraphicFramePr>
        <p:xfrm>
          <a:off x="1133475" y="2214245"/>
          <a:ext cx="1934210" cy="2093595"/>
        </p:xfrm>
        <a:graphic>
          <a:graphicData uri="http://schemas.openxmlformats.org/presentationml/2006/ole">
            <mc:AlternateContent xmlns:mc="http://schemas.openxmlformats.org/markup-compatibility/2006">
              <mc:Choice xmlns:v="urn:schemas-microsoft-com:vml" Requires="v">
                <p:oleObj spid="_x0000_s26" name="" r:id="rId2" imgW="1649095" imgH="1715770" progId="Word.Document.8">
                  <p:embed/>
                </p:oleObj>
              </mc:Choice>
              <mc:Fallback>
                <p:oleObj name="" r:id="rId2" imgW="1649095" imgH="1715770" progId="Word.Document.8">
                  <p:embed/>
                  <p:pic>
                    <p:nvPicPr>
                      <p:cNvPr id="0" name="图片 25"/>
                      <p:cNvPicPr/>
                      <p:nvPr/>
                    </p:nvPicPr>
                    <p:blipFill>
                      <a:blip r:embed="rId3"/>
                      <a:stretch>
                        <a:fillRect/>
                      </a:stretch>
                    </p:blipFill>
                    <p:spPr>
                      <a:xfrm>
                        <a:off x="1133475" y="2214245"/>
                        <a:ext cx="1934210" cy="209359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7" name="文本框 26"/>
              <p:cNvSpPr txBox="1"/>
              <p:nvPr/>
            </p:nvSpPr>
            <p:spPr>
              <a:xfrm>
                <a:off x="3155950" y="2329815"/>
                <a:ext cx="5259070" cy="1205865"/>
              </a:xfrm>
              <a:prstGeom prst="rect">
                <a:avLst/>
              </a:prstGeom>
              <a:noFill/>
            </p:spPr>
            <p:txBody>
              <a:bodyPr wrap="square" rtlCol="0">
                <a:noAutofit/>
              </a:bodyPr>
              <a:p>
                <a:r>
                  <a:rPr lang="zh-CN" altLang="en-US" sz="1200"/>
                  <a:t>其中，</a:t>
                </a:r>
                <a:r>
                  <a:rPr lang="en-US" altLang="zh-CN" sz="1200"/>
                  <a:t>                                               </a:t>
                </a:r>
                <a:r>
                  <a:rPr lang="zh-CN" altLang="en-US" sz="1200"/>
                  <a:t>分别表示学术主体</a:t>
                </a:r>
                <a:r>
                  <a:rPr lang="en-US" altLang="zh-CN" sz="1200"/>
                  <a:t>   </a:t>
                </a:r>
                <a:r>
                  <a:rPr lang="zh-CN" altLang="en-US" sz="1200"/>
                  <a:t>作为第一、二、三及以后著者的文献数量和。</a:t>
                </a:r>
                <a:endParaRPr lang="zh-CN" altLang="en-US" sz="1200"/>
              </a:p>
              <a:p>
                <a:r>
                  <a:rPr lang="zh-CN" altLang="en-US" sz="1200"/>
                  <a:t>以学术主体与文献的隶属关系矩阵</a:t>
                </a:r>
                <a14:m>
                  <m:oMath xmlns:m="http://schemas.openxmlformats.org/officeDocument/2006/math">
                    <m:r>
                      <a:rPr lang="en-US" altLang="zh-CN" sz="1200" i="1">
                        <a:latin typeface="Cambria Math" panose="02040503050406030204" charset="0"/>
                        <a:cs typeface="Cambria Math" panose="02040503050406030204" charset="0"/>
                      </a:rPr>
                      <m:t>𝐴</m:t>
                    </m:r>
                  </m:oMath>
                </a14:m>
                <a:r>
                  <a:rPr lang="zh-CN" altLang="en-US" sz="1200"/>
                  <a:t>，构建学术主体的合著关系矩阵</a:t>
                </a:r>
                <a:r>
                  <a:rPr lang="en-US" altLang="zh-CN" sz="1200"/>
                  <a:t>      </a:t>
                </a:r>
                <a:r>
                  <a:rPr lang="zh-CN" altLang="en-US" sz="1200"/>
                  <a:t>。</a:t>
                </a:r>
                <a:endParaRPr lang="zh-CN" altLang="en-US" sz="1200"/>
              </a:p>
              <a:p>
                <a:r>
                  <a:rPr lang="zh-CN" altLang="en-US" sz="1200"/>
                  <a:t>其中，主体与文献的隶属关系矩阵</a:t>
                </a:r>
                <a14:m>
                  <m:oMath xmlns:m="http://schemas.openxmlformats.org/officeDocument/2006/math">
                    <m:r>
                      <a:rPr lang="en-US" altLang="zh-CN" sz="1200" i="1">
                        <a:latin typeface="Cambria Math" panose="02040503050406030204" charset="0"/>
                        <a:cs typeface="Cambria Math" panose="02040503050406030204" charset="0"/>
                      </a:rPr>
                      <m:t>𝐴</m:t>
                    </m:r>
                  </m:oMath>
                </a14:m>
                <a:r>
                  <a:rPr lang="zh-CN" altLang="en-US" sz="1200"/>
                  <a:t>为 </a:t>
                </a:r>
                <a:r>
                  <a:rPr lang="en-US" altLang="zh-CN" sz="1200"/>
                  <a:t>          </a:t>
                </a:r>
                <a:r>
                  <a:rPr lang="zh-CN" altLang="en-US" sz="1200"/>
                  <a:t>阶矩阵， </a:t>
                </a:r>
                <a:r>
                  <a:rPr lang="en-US" altLang="zh-CN" sz="1200"/>
                  <a:t>  </a:t>
                </a:r>
                <a:r>
                  <a:rPr lang="zh-CN" altLang="en-US" sz="1200"/>
                  <a:t>为 </a:t>
                </a:r>
                <a:r>
                  <a:rPr lang="en-US" altLang="zh-CN" sz="1200"/>
                  <a:t>           </a:t>
                </a:r>
                <a:r>
                  <a:rPr lang="zh-CN" altLang="en-US" sz="1200"/>
                  <a:t>阶矩阵， </a:t>
                </a:r>
                <a:endParaRPr lang="zh-CN" altLang="en-US" sz="1200"/>
              </a:p>
              <a:p>
                <a:r>
                  <a:rPr lang="en-US" altLang="zh-CN" sz="1200"/>
                  <a:t>      </a:t>
                </a:r>
                <a:r>
                  <a:rPr lang="zh-CN" altLang="en-US" sz="1200"/>
                  <a:t>为</a:t>
                </a:r>
                <a:r>
                  <a:rPr lang="en-US" altLang="zh-CN" sz="1200"/>
                  <a:t>        </a:t>
                </a:r>
                <a:r>
                  <a:rPr lang="zh-CN" altLang="en-US" sz="1200"/>
                  <a:t>阶矩阵。假设 </a:t>
                </a:r>
                <a:r>
                  <a:rPr lang="en-US" altLang="zh-CN" sz="1200"/>
                  <a:t>                 </a:t>
                </a:r>
                <a:r>
                  <a:rPr lang="zh-CN" altLang="en-US" sz="1200"/>
                  <a:t>，对于每个元素 </a:t>
                </a:r>
                <a:r>
                  <a:rPr lang="en-US" altLang="zh-CN" sz="1200"/>
                  <a:t>      </a:t>
                </a:r>
                <a:r>
                  <a:rPr lang="zh-CN" altLang="en-US" sz="1200"/>
                  <a:t>，有</a:t>
                </a:r>
                <a:endParaRPr lang="zh-CN" altLang="en-US" sz="1200"/>
              </a:p>
            </p:txBody>
          </p:sp>
        </mc:Choice>
        <mc:Fallback>
          <p:sp>
            <p:nvSpPr>
              <p:cNvPr id="27" name="文本框 26"/>
              <p:cNvSpPr txBox="1">
                <a:spLocks noRot="1" noChangeAspect="1" noMove="1" noResize="1" noEditPoints="1" noAdjustHandles="1" noChangeArrowheads="1" noChangeShapeType="1" noTextEdit="1"/>
              </p:cNvSpPr>
              <p:nvPr/>
            </p:nvSpPr>
            <p:spPr>
              <a:xfrm>
                <a:off x="3155950" y="2329815"/>
                <a:ext cx="5259070" cy="1205865"/>
              </a:xfrm>
              <a:prstGeom prst="rect">
                <a:avLst/>
              </a:prstGeom>
              <a:blipFill rotWithShape="1">
                <a:blip r:embed="rId4"/>
                <a:stretch>
                  <a:fillRect/>
                </a:stretch>
              </a:blipFill>
            </p:spPr>
            <p:txBody>
              <a:bodyPr/>
              <a:lstStyle/>
              <a:p>
                <a:r>
                  <a:rPr lang="zh-CN" altLang="en-US">
                    <a:noFill/>
                  </a:rPr>
                  <a:t> </a:t>
                </a:r>
              </a:p>
            </p:txBody>
          </p:sp>
        </mc:Fallback>
      </mc:AlternateContent>
      <p:graphicFrame>
        <p:nvGraphicFramePr>
          <p:cNvPr id="30" name="对象 29"/>
          <p:cNvGraphicFramePr/>
          <p:nvPr>
            <p:custDataLst>
              <p:tags r:id="rId5"/>
            </p:custDataLst>
          </p:nvPr>
        </p:nvGraphicFramePr>
        <p:xfrm>
          <a:off x="3820160" y="3324225"/>
          <a:ext cx="3843020" cy="788035"/>
        </p:xfrm>
        <a:graphic>
          <a:graphicData uri="http://schemas.openxmlformats.org/presentationml/2006/ole">
            <mc:AlternateContent xmlns:mc="http://schemas.openxmlformats.org/markup-compatibility/2006">
              <mc:Choice xmlns:v="urn:schemas-microsoft-com:vml" Requires="v">
                <p:oleObj spid="_x0000_s31" name="" r:id="rId6" imgW="3049270" imgH="610870" progId="Word.Document.8">
                  <p:embed/>
                </p:oleObj>
              </mc:Choice>
              <mc:Fallback>
                <p:oleObj name="" r:id="rId6" imgW="3049270" imgH="610870" progId="Word.Document.8">
                  <p:embed/>
                  <p:pic>
                    <p:nvPicPr>
                      <p:cNvPr id="0" name="图片 30"/>
                      <p:cNvPicPr/>
                      <p:nvPr/>
                    </p:nvPicPr>
                    <p:blipFill>
                      <a:blip r:embed="rId7"/>
                      <a:stretch>
                        <a:fillRect/>
                      </a:stretch>
                    </p:blipFill>
                    <p:spPr>
                      <a:xfrm>
                        <a:off x="3820160" y="3324225"/>
                        <a:ext cx="3843020" cy="788035"/>
                      </a:xfrm>
                      <a:prstGeom prst="rect">
                        <a:avLst/>
                      </a:prstGeom>
                    </p:spPr>
                  </p:pic>
                </p:oleObj>
              </mc:Fallback>
            </mc:AlternateContent>
          </a:graphicData>
        </a:graphic>
      </p:graphicFrame>
      <p:sp>
        <p:nvSpPr>
          <p:cNvPr id="32" name="文本框 31"/>
          <p:cNvSpPr txBox="1"/>
          <p:nvPr/>
        </p:nvSpPr>
        <p:spPr>
          <a:xfrm>
            <a:off x="3178175" y="4401820"/>
            <a:ext cx="4845050" cy="275590"/>
          </a:xfrm>
          <a:prstGeom prst="rect">
            <a:avLst/>
          </a:prstGeom>
          <a:noFill/>
        </p:spPr>
        <p:txBody>
          <a:bodyPr wrap="square" rtlCol="0" anchor="t">
            <a:spAutoFit/>
          </a:bodyPr>
          <a:p>
            <a:r>
              <a:rPr lang="zh-CN" altLang="en-US" sz="1200" b="1">
                <a:solidFill>
                  <a:srgbClr val="0070C0"/>
                </a:solidFill>
              </a:rPr>
              <a:t>思考：</a:t>
            </a:r>
            <a:r>
              <a:rPr lang="zh-CN" altLang="en-US" sz="1200"/>
              <a:t>合著关系强弱的度量方法，除了简单数量，还有其他方法吗？</a:t>
            </a:r>
            <a:endParaRPr lang="zh-CN" altLang="en-US" sz="1200"/>
          </a:p>
        </p:txBody>
      </p:sp>
      <p:graphicFrame>
        <p:nvGraphicFramePr>
          <p:cNvPr id="43" name="对象 42">
            <a:hlinkClick r:id="" action="ppaction://ole?verb="/>
          </p:cNvPr>
          <p:cNvGraphicFramePr>
            <a:graphicFrameLocks noChangeAspect="1"/>
          </p:cNvGraphicFramePr>
          <p:nvPr/>
        </p:nvGraphicFramePr>
        <p:xfrm>
          <a:off x="7750175" y="2764155"/>
          <a:ext cx="273050" cy="161925"/>
        </p:xfrm>
        <a:graphic>
          <a:graphicData uri="http://schemas.openxmlformats.org/presentationml/2006/ole">
            <mc:AlternateContent xmlns:mc="http://schemas.openxmlformats.org/markup-compatibility/2006">
              <mc:Choice xmlns:v="urn:schemas-microsoft-com:vml" Requires="v">
                <p:oleObj spid="_x0000_s1028" name="" r:id="rId8" imgW="279400" imgH="165100" progId="Equation.KSEE3">
                  <p:embed/>
                </p:oleObj>
              </mc:Choice>
              <mc:Fallback>
                <p:oleObj name="" r:id="rId8" imgW="279400" imgH="165100" progId="Equation.KSEE3">
                  <p:embed/>
                  <p:pic>
                    <p:nvPicPr>
                      <p:cNvPr id="0" name="图片 1027"/>
                      <p:cNvPicPr/>
                      <p:nvPr/>
                    </p:nvPicPr>
                    <p:blipFill>
                      <a:blip r:embed="rId9"/>
                      <a:stretch>
                        <a:fillRect/>
                      </a:stretch>
                    </p:blipFill>
                    <p:spPr>
                      <a:xfrm>
                        <a:off x="7750175" y="2764155"/>
                        <a:ext cx="273050" cy="161925"/>
                      </a:xfrm>
                      <a:prstGeom prst="rect">
                        <a:avLst/>
                      </a:prstGeom>
                    </p:spPr>
                  </p:pic>
                </p:oleObj>
              </mc:Fallback>
            </mc:AlternateContent>
          </a:graphicData>
        </a:graphic>
      </p:graphicFrame>
      <p:graphicFrame>
        <p:nvGraphicFramePr>
          <p:cNvPr id="44" name="对象 43"/>
          <p:cNvGraphicFramePr/>
          <p:nvPr>
            <p:custDataLst>
              <p:tags r:id="rId10"/>
            </p:custDataLst>
          </p:nvPr>
        </p:nvGraphicFramePr>
        <p:xfrm>
          <a:off x="-421957" y="2586990"/>
          <a:ext cx="12078970" cy="35560"/>
        </p:xfrm>
        <a:graphic>
          <a:graphicData uri="http://schemas.openxmlformats.org/presentationml/2006/ole">
            <mc:AlternateContent xmlns:mc="http://schemas.openxmlformats.org/markup-compatibility/2006">
              <mc:Choice xmlns:v="urn:schemas-microsoft-com:vml" Requires="v">
                <p:oleObj spid="_x0000_s45" name="" r:id="rId11" imgW="1837055" imgH="76200" progId="Equation.KSEE3">
                  <p:embed/>
                </p:oleObj>
              </mc:Choice>
              <mc:Fallback>
                <p:oleObj name="" r:id="rId11" imgW="1837055" imgH="76200" progId="Equation.KSEE3">
                  <p:embed/>
                  <p:pic>
                    <p:nvPicPr>
                      <p:cNvPr id="0" name="图片 44"/>
                      <p:cNvPicPr/>
                      <p:nvPr/>
                    </p:nvPicPr>
                    <p:blipFill>
                      <a:blip r:embed="rId12"/>
                      <a:stretch>
                        <a:fillRect/>
                      </a:stretch>
                    </p:blipFill>
                    <p:spPr>
                      <a:xfrm>
                        <a:off x="-421957" y="2586990"/>
                        <a:ext cx="12078970" cy="35560"/>
                      </a:xfrm>
                      <a:prstGeom prst="rect">
                        <a:avLst/>
                      </a:prstGeom>
                    </p:spPr>
                  </p:pic>
                </p:oleObj>
              </mc:Fallback>
            </mc:AlternateContent>
          </a:graphicData>
        </a:graphic>
      </p:graphicFrame>
      <p:graphicFrame>
        <p:nvGraphicFramePr>
          <p:cNvPr id="50" name="对象 49"/>
          <p:cNvGraphicFramePr/>
          <p:nvPr>
            <p:custDataLst>
              <p:tags r:id="rId13"/>
            </p:custDataLst>
          </p:nvPr>
        </p:nvGraphicFramePr>
        <p:xfrm>
          <a:off x="6749415" y="2926080"/>
          <a:ext cx="204470" cy="161925"/>
        </p:xfrm>
        <a:graphic>
          <a:graphicData uri="http://schemas.openxmlformats.org/presentationml/2006/ole">
            <mc:AlternateContent xmlns:mc="http://schemas.openxmlformats.org/markup-compatibility/2006">
              <mc:Choice xmlns:v="urn:schemas-microsoft-com:vml" Requires="v">
                <p:oleObj spid="_x0000_s51" name="" r:id="rId14" imgW="175260" imgH="143510" progId="Equation.KSEE3">
                  <p:embed/>
                </p:oleObj>
              </mc:Choice>
              <mc:Fallback>
                <p:oleObj name="" r:id="rId14" imgW="175260" imgH="143510" progId="Equation.KSEE3">
                  <p:embed/>
                  <p:pic>
                    <p:nvPicPr>
                      <p:cNvPr id="0" name="图片 50"/>
                      <p:cNvPicPr/>
                      <p:nvPr/>
                    </p:nvPicPr>
                    <p:blipFill>
                      <a:blip r:embed="rId15"/>
                      <a:stretch>
                        <a:fillRect/>
                      </a:stretch>
                    </p:blipFill>
                    <p:spPr>
                      <a:xfrm>
                        <a:off x="6749415" y="2926080"/>
                        <a:ext cx="204470" cy="161925"/>
                      </a:xfrm>
                      <a:prstGeom prst="rect">
                        <a:avLst/>
                      </a:prstGeom>
                    </p:spPr>
                  </p:pic>
                </p:oleObj>
              </mc:Fallback>
            </mc:AlternateContent>
          </a:graphicData>
        </a:graphic>
      </p:graphicFrame>
      <p:graphicFrame>
        <p:nvGraphicFramePr>
          <p:cNvPr id="55" name="对象 54">
            <a:hlinkClick r:id="" action="ppaction://ole?verb="/>
          </p:cNvPr>
          <p:cNvGraphicFramePr>
            <a:graphicFrameLocks noChangeAspect="1"/>
          </p:cNvGraphicFramePr>
          <p:nvPr>
            <p:custDataLst>
              <p:tags r:id="rId16"/>
            </p:custDataLst>
          </p:nvPr>
        </p:nvGraphicFramePr>
        <p:xfrm>
          <a:off x="3279140" y="3124835"/>
          <a:ext cx="241300" cy="142875"/>
        </p:xfrm>
        <a:graphic>
          <a:graphicData uri="http://schemas.openxmlformats.org/presentationml/2006/ole">
            <mc:AlternateContent xmlns:mc="http://schemas.openxmlformats.org/markup-compatibility/2006">
              <mc:Choice xmlns:v="urn:schemas-microsoft-com:vml" Requires="v">
                <p:oleObj spid="_x0000_s2" name="" r:id="rId17" imgW="279400" imgH="165100" progId="Equation.KSEE3">
                  <p:embed/>
                </p:oleObj>
              </mc:Choice>
              <mc:Fallback>
                <p:oleObj name="" r:id="rId17" imgW="279400" imgH="165100" progId="Equation.KSEE3">
                  <p:embed/>
                  <p:pic>
                    <p:nvPicPr>
                      <p:cNvPr id="0" name="图片 1027"/>
                      <p:cNvPicPr/>
                      <p:nvPr/>
                    </p:nvPicPr>
                    <p:blipFill>
                      <a:blip r:embed="rId9"/>
                      <a:stretch>
                        <a:fillRect/>
                      </a:stretch>
                    </p:blipFill>
                    <p:spPr>
                      <a:xfrm>
                        <a:off x="3279140" y="3124835"/>
                        <a:ext cx="241300" cy="142875"/>
                      </a:xfrm>
                      <a:prstGeom prst="rect">
                        <a:avLst/>
                      </a:prstGeom>
                    </p:spPr>
                  </p:pic>
                </p:oleObj>
              </mc:Fallback>
            </mc:AlternateContent>
          </a:graphicData>
        </a:graphic>
      </p:graphicFrame>
      <p:graphicFrame>
        <p:nvGraphicFramePr>
          <p:cNvPr id="6" name="对象 5"/>
          <p:cNvGraphicFramePr/>
          <p:nvPr>
            <p:custDataLst>
              <p:tags r:id="rId18"/>
            </p:custDataLst>
          </p:nvPr>
        </p:nvGraphicFramePr>
        <p:xfrm>
          <a:off x="7154228" y="2915603"/>
          <a:ext cx="508635" cy="216535"/>
        </p:xfrm>
        <a:graphic>
          <a:graphicData uri="http://schemas.openxmlformats.org/presentationml/2006/ole">
            <mc:AlternateContent xmlns:mc="http://schemas.openxmlformats.org/markup-compatibility/2006">
              <mc:Choice xmlns:v="urn:schemas-microsoft-com:vml" Requires="v">
                <p:oleObj spid="_x0000_s7" name="" r:id="rId19" imgW="468630" imgH="195580" progId="Equation.KSEE3">
                  <p:embed/>
                </p:oleObj>
              </mc:Choice>
              <mc:Fallback>
                <p:oleObj name="" r:id="rId19" imgW="468630" imgH="195580" progId="Equation.KSEE3">
                  <p:embed/>
                  <p:pic>
                    <p:nvPicPr>
                      <p:cNvPr id="0" name="图片 6"/>
                      <p:cNvPicPr/>
                      <p:nvPr/>
                    </p:nvPicPr>
                    <p:blipFill>
                      <a:blip r:embed="rId20"/>
                      <a:stretch>
                        <a:fillRect/>
                      </a:stretch>
                    </p:blipFill>
                    <p:spPr>
                      <a:xfrm>
                        <a:off x="7154228" y="2915603"/>
                        <a:ext cx="508635" cy="216535"/>
                      </a:xfrm>
                      <a:prstGeom prst="rect">
                        <a:avLst/>
                      </a:prstGeom>
                    </p:spPr>
                  </p:pic>
                </p:oleObj>
              </mc:Fallback>
            </mc:AlternateContent>
          </a:graphicData>
        </a:graphic>
      </p:graphicFrame>
      <p:graphicFrame>
        <p:nvGraphicFramePr>
          <p:cNvPr id="8" name="对象 7"/>
          <p:cNvGraphicFramePr/>
          <p:nvPr>
            <p:custDataLst>
              <p:tags r:id="rId21"/>
            </p:custDataLst>
          </p:nvPr>
        </p:nvGraphicFramePr>
        <p:xfrm>
          <a:off x="3658870" y="3118485"/>
          <a:ext cx="323215" cy="187325"/>
        </p:xfrm>
        <a:graphic>
          <a:graphicData uri="http://schemas.openxmlformats.org/presentationml/2006/ole">
            <mc:AlternateContent xmlns:mc="http://schemas.openxmlformats.org/markup-compatibility/2006">
              <mc:Choice xmlns:v="urn:schemas-microsoft-com:vml" Requires="v">
                <p:oleObj spid="_x0000_s9" name="" r:id="rId22" imgW="292100" imgH="172720" progId="Equation.KSEE3">
                  <p:embed/>
                </p:oleObj>
              </mc:Choice>
              <mc:Fallback>
                <p:oleObj name="" r:id="rId22" imgW="292100" imgH="172720" progId="Equation.KSEE3">
                  <p:embed/>
                  <p:pic>
                    <p:nvPicPr>
                      <p:cNvPr id="0" name="图片 8"/>
                      <p:cNvPicPr/>
                      <p:nvPr/>
                    </p:nvPicPr>
                    <p:blipFill>
                      <a:blip r:embed="rId23"/>
                      <a:stretch>
                        <a:fillRect/>
                      </a:stretch>
                    </p:blipFill>
                    <p:spPr>
                      <a:xfrm>
                        <a:off x="3658870" y="3118485"/>
                        <a:ext cx="323215" cy="187325"/>
                      </a:xfrm>
                      <a:prstGeom prst="rect">
                        <a:avLst/>
                      </a:prstGeom>
                    </p:spPr>
                  </p:pic>
                </p:oleObj>
              </mc:Fallback>
            </mc:AlternateContent>
          </a:graphicData>
        </a:graphic>
      </p:graphicFrame>
      <p:graphicFrame>
        <p:nvGraphicFramePr>
          <p:cNvPr id="10" name="对象 9"/>
          <p:cNvGraphicFramePr/>
          <p:nvPr>
            <p:custDataLst>
              <p:tags r:id="rId24"/>
            </p:custDataLst>
          </p:nvPr>
        </p:nvGraphicFramePr>
        <p:xfrm>
          <a:off x="3658870" y="2309495"/>
          <a:ext cx="648335" cy="277495"/>
        </p:xfrm>
        <a:graphic>
          <a:graphicData uri="http://schemas.openxmlformats.org/presentationml/2006/ole">
            <mc:AlternateContent xmlns:mc="http://schemas.openxmlformats.org/markup-compatibility/2006">
              <mc:Choice xmlns:v="urn:schemas-microsoft-com:vml" Requires="v">
                <p:oleObj spid="_x0000_s11" name="" r:id="rId25" imgW="673100" imgH="304800" progId="Equation.KSEE3">
                  <p:embed/>
                </p:oleObj>
              </mc:Choice>
              <mc:Fallback>
                <p:oleObj name="" r:id="rId25" imgW="673100" imgH="304800" progId="Equation.KSEE3">
                  <p:embed/>
                  <p:pic>
                    <p:nvPicPr>
                      <p:cNvPr id="0" name="图片 10"/>
                      <p:cNvPicPr/>
                      <p:nvPr/>
                    </p:nvPicPr>
                    <p:blipFill>
                      <a:blip r:embed="rId26"/>
                      <a:stretch>
                        <a:fillRect/>
                      </a:stretch>
                    </p:blipFill>
                    <p:spPr>
                      <a:xfrm>
                        <a:off x="3658870" y="2309495"/>
                        <a:ext cx="648335" cy="277495"/>
                      </a:xfrm>
                      <a:prstGeom prst="rect">
                        <a:avLst/>
                      </a:prstGeom>
                    </p:spPr>
                  </p:pic>
                </p:oleObj>
              </mc:Fallback>
            </mc:AlternateContent>
          </a:graphicData>
        </a:graphic>
      </p:graphicFrame>
      <p:graphicFrame>
        <p:nvGraphicFramePr>
          <p:cNvPr id="12" name="对象 11"/>
          <p:cNvGraphicFramePr/>
          <p:nvPr>
            <p:custDataLst>
              <p:tags r:id="rId27"/>
            </p:custDataLst>
          </p:nvPr>
        </p:nvGraphicFramePr>
        <p:xfrm>
          <a:off x="4307205" y="2309495"/>
          <a:ext cx="661035" cy="277495"/>
        </p:xfrm>
        <a:graphic>
          <a:graphicData uri="http://schemas.openxmlformats.org/presentationml/2006/ole">
            <mc:AlternateContent xmlns:mc="http://schemas.openxmlformats.org/markup-compatibility/2006">
              <mc:Choice xmlns:v="urn:schemas-microsoft-com:vml" Requires="v">
                <p:oleObj spid="_x0000_s13" name="" r:id="rId28" imgW="685800" imgH="304800" progId="Equation.KSEE3">
                  <p:embed/>
                </p:oleObj>
              </mc:Choice>
              <mc:Fallback>
                <p:oleObj name="" r:id="rId28" imgW="685800" imgH="304800" progId="Equation.KSEE3">
                  <p:embed/>
                  <p:pic>
                    <p:nvPicPr>
                      <p:cNvPr id="0" name="图片 12"/>
                      <p:cNvPicPr/>
                      <p:nvPr/>
                    </p:nvPicPr>
                    <p:blipFill>
                      <a:blip r:embed="rId29"/>
                      <a:stretch>
                        <a:fillRect/>
                      </a:stretch>
                    </p:blipFill>
                    <p:spPr>
                      <a:xfrm>
                        <a:off x="4307205" y="2309495"/>
                        <a:ext cx="661035" cy="277495"/>
                      </a:xfrm>
                      <a:prstGeom prst="rect">
                        <a:avLst/>
                      </a:prstGeom>
                    </p:spPr>
                  </p:pic>
                </p:oleObj>
              </mc:Fallback>
            </mc:AlternateContent>
          </a:graphicData>
        </a:graphic>
      </p:graphicFrame>
      <p:graphicFrame>
        <p:nvGraphicFramePr>
          <p:cNvPr id="14" name="对象 13"/>
          <p:cNvGraphicFramePr/>
          <p:nvPr>
            <p:custDataLst>
              <p:tags r:id="rId30"/>
            </p:custDataLst>
          </p:nvPr>
        </p:nvGraphicFramePr>
        <p:xfrm>
          <a:off x="4968240" y="2309495"/>
          <a:ext cx="661035" cy="277495"/>
        </p:xfrm>
        <a:graphic>
          <a:graphicData uri="http://schemas.openxmlformats.org/presentationml/2006/ole">
            <mc:AlternateContent xmlns:mc="http://schemas.openxmlformats.org/markup-compatibility/2006">
              <mc:Choice xmlns:v="urn:schemas-microsoft-com:vml" Requires="v">
                <p:oleObj spid="_x0000_s15" name="" r:id="rId31" imgW="685800" imgH="304800" progId="Equation.KSEE3">
                  <p:embed/>
                </p:oleObj>
              </mc:Choice>
              <mc:Fallback>
                <p:oleObj name="" r:id="rId31" imgW="685800" imgH="304800" progId="Equation.KSEE3">
                  <p:embed/>
                  <p:pic>
                    <p:nvPicPr>
                      <p:cNvPr id="0" name="图片 14"/>
                      <p:cNvPicPr/>
                      <p:nvPr/>
                    </p:nvPicPr>
                    <p:blipFill>
                      <a:blip r:embed="rId32"/>
                      <a:stretch>
                        <a:fillRect/>
                      </a:stretch>
                    </p:blipFill>
                    <p:spPr>
                      <a:xfrm>
                        <a:off x="4968240" y="2309495"/>
                        <a:ext cx="661035" cy="277495"/>
                      </a:xfrm>
                      <a:prstGeom prst="rect">
                        <a:avLst/>
                      </a:prstGeom>
                    </p:spPr>
                  </p:pic>
                </p:oleObj>
              </mc:Fallback>
            </mc:AlternateContent>
          </a:graphicData>
        </a:graphic>
      </p:graphicFrame>
      <p:graphicFrame>
        <p:nvGraphicFramePr>
          <p:cNvPr id="16" name="对象 15"/>
          <p:cNvGraphicFramePr/>
          <p:nvPr>
            <p:custDataLst>
              <p:tags r:id="rId33"/>
            </p:custDataLst>
          </p:nvPr>
        </p:nvGraphicFramePr>
        <p:xfrm>
          <a:off x="6953885" y="2381250"/>
          <a:ext cx="63500" cy="154305"/>
        </p:xfrm>
        <a:graphic>
          <a:graphicData uri="http://schemas.openxmlformats.org/presentationml/2006/ole">
            <mc:AlternateContent xmlns:mc="http://schemas.openxmlformats.org/markup-compatibility/2006">
              <mc:Choice xmlns:v="urn:schemas-microsoft-com:vml" Requires="v">
                <p:oleObj spid="_x0000_s17" name="" r:id="rId34" imgW="88265" imgH="165100" progId="Equation.KSEE3">
                  <p:embed/>
                </p:oleObj>
              </mc:Choice>
              <mc:Fallback>
                <p:oleObj name="" r:id="rId34" imgW="88265" imgH="165100" progId="Equation.KSEE3">
                  <p:embed/>
                  <p:pic>
                    <p:nvPicPr>
                      <p:cNvPr id="0" name="图片 16"/>
                      <p:cNvPicPr/>
                      <p:nvPr/>
                    </p:nvPicPr>
                    <p:blipFill>
                      <a:blip r:embed="rId35"/>
                      <a:stretch>
                        <a:fillRect/>
                      </a:stretch>
                    </p:blipFill>
                    <p:spPr>
                      <a:xfrm>
                        <a:off x="6953885" y="2381250"/>
                        <a:ext cx="63500" cy="154305"/>
                      </a:xfrm>
                      <a:prstGeom prst="rect">
                        <a:avLst/>
                      </a:prstGeom>
                    </p:spPr>
                  </p:pic>
                </p:oleObj>
              </mc:Fallback>
            </mc:AlternateContent>
          </a:graphicData>
        </a:graphic>
      </p:graphicFrame>
      <p:graphicFrame>
        <p:nvGraphicFramePr>
          <p:cNvPr id="21" name="对象 20"/>
          <p:cNvGraphicFramePr/>
          <p:nvPr>
            <p:custDataLst>
              <p:tags r:id="rId36"/>
            </p:custDataLst>
          </p:nvPr>
        </p:nvGraphicFramePr>
        <p:xfrm>
          <a:off x="5797550" y="2908300"/>
          <a:ext cx="436880" cy="215900"/>
        </p:xfrm>
        <a:graphic>
          <a:graphicData uri="http://schemas.openxmlformats.org/presentationml/2006/ole">
            <mc:AlternateContent xmlns:mc="http://schemas.openxmlformats.org/markup-compatibility/2006">
              <mc:Choice xmlns:v="urn:schemas-microsoft-com:vml" Requires="v">
                <p:oleObj spid="_x0000_s22" name="" r:id="rId37" imgW="452755" imgH="207010" progId="Equation.KSEE3">
                  <p:embed/>
                </p:oleObj>
              </mc:Choice>
              <mc:Fallback>
                <p:oleObj name="" r:id="rId37" imgW="452755" imgH="207010" progId="Equation.KSEE3">
                  <p:embed/>
                  <p:pic>
                    <p:nvPicPr>
                      <p:cNvPr id="0" name="图片 21"/>
                      <p:cNvPicPr/>
                      <p:nvPr/>
                    </p:nvPicPr>
                    <p:blipFill>
                      <a:blip r:embed="rId38"/>
                      <a:stretch>
                        <a:fillRect/>
                      </a:stretch>
                    </p:blipFill>
                    <p:spPr>
                      <a:xfrm>
                        <a:off x="5797550" y="2908300"/>
                        <a:ext cx="436880" cy="215900"/>
                      </a:xfrm>
                      <a:prstGeom prst="rect">
                        <a:avLst/>
                      </a:prstGeom>
                    </p:spPr>
                  </p:pic>
                </p:oleObj>
              </mc:Fallback>
            </mc:AlternateContent>
          </a:graphicData>
        </a:graphic>
      </p:graphicFrame>
      <p:graphicFrame>
        <p:nvGraphicFramePr>
          <p:cNvPr id="23" name="对象 22"/>
          <p:cNvGraphicFramePr/>
          <p:nvPr>
            <p:custDataLst>
              <p:tags r:id="rId39"/>
            </p:custDataLst>
          </p:nvPr>
        </p:nvGraphicFramePr>
        <p:xfrm>
          <a:off x="4945380" y="3100070"/>
          <a:ext cx="749935" cy="205740"/>
        </p:xfrm>
        <a:graphic>
          <a:graphicData uri="http://schemas.openxmlformats.org/presentationml/2006/ole">
            <mc:AlternateContent xmlns:mc="http://schemas.openxmlformats.org/markup-compatibility/2006">
              <mc:Choice xmlns:v="urn:schemas-microsoft-com:vml" Requires="v">
                <p:oleObj spid="_x0000_s24" name="" r:id="rId40" imgW="774065" imgH="241300" progId="Equation.KSEE3">
                  <p:embed/>
                </p:oleObj>
              </mc:Choice>
              <mc:Fallback>
                <p:oleObj name="" r:id="rId40" imgW="774065" imgH="241300" progId="Equation.KSEE3">
                  <p:embed/>
                  <p:pic>
                    <p:nvPicPr>
                      <p:cNvPr id="0" name="图片 23"/>
                      <p:cNvPicPr/>
                      <p:nvPr/>
                    </p:nvPicPr>
                    <p:blipFill>
                      <a:blip r:embed="rId41"/>
                      <a:stretch>
                        <a:fillRect/>
                      </a:stretch>
                    </p:blipFill>
                    <p:spPr>
                      <a:xfrm>
                        <a:off x="4945380" y="3100070"/>
                        <a:ext cx="749935" cy="205740"/>
                      </a:xfrm>
                      <a:prstGeom prst="rect">
                        <a:avLst/>
                      </a:prstGeom>
                    </p:spPr>
                  </p:pic>
                </p:oleObj>
              </mc:Fallback>
            </mc:AlternateContent>
          </a:graphicData>
        </a:graphic>
      </p:graphicFrame>
      <p:graphicFrame>
        <p:nvGraphicFramePr>
          <p:cNvPr id="28" name="对象 27"/>
          <p:cNvGraphicFramePr/>
          <p:nvPr>
            <p:custDataLst>
              <p:tags r:id="rId42"/>
            </p:custDataLst>
          </p:nvPr>
        </p:nvGraphicFramePr>
        <p:xfrm>
          <a:off x="6749415" y="3130550"/>
          <a:ext cx="318135" cy="156210"/>
        </p:xfrm>
        <a:graphic>
          <a:graphicData uri="http://schemas.openxmlformats.org/presentationml/2006/ole">
            <mc:AlternateContent xmlns:mc="http://schemas.openxmlformats.org/markup-compatibility/2006">
              <mc:Choice xmlns:v="urn:schemas-microsoft-com:vml" Requires="v">
                <p:oleObj spid="_x0000_s29" name="" r:id="rId43" imgW="317500" imgH="205740" progId="Equation.KSEE3">
                  <p:embed/>
                </p:oleObj>
              </mc:Choice>
              <mc:Fallback>
                <p:oleObj name="" r:id="rId43" imgW="317500" imgH="205740" progId="Equation.KSEE3">
                  <p:embed/>
                  <p:pic>
                    <p:nvPicPr>
                      <p:cNvPr id="0" name="图片 28"/>
                      <p:cNvPicPr/>
                      <p:nvPr/>
                    </p:nvPicPr>
                    <p:blipFill>
                      <a:blip r:embed="rId44"/>
                      <a:stretch>
                        <a:fillRect/>
                      </a:stretch>
                    </p:blipFill>
                    <p:spPr>
                      <a:xfrm>
                        <a:off x="6749415" y="3130550"/>
                        <a:ext cx="318135" cy="15621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779145" y="1410176"/>
            <a:ext cx="7583805" cy="3285173"/>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en-US" altLang="zh-CN" sz="200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二、</a:t>
            </a:r>
            <a:endParaRPr lang="zh-CN" altLang="en-US" sz="222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共现分析的应用场景</a:t>
            </a:r>
            <a:endParaRPr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ItgInsight共现分析操作</a:t>
            </a:r>
            <a:endParaRPr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a:t>
            </a:r>
            <a:r>
              <a:rPr 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220"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分钟</a:t>
            </a:r>
            <a:r>
              <a:rPr lang="en-US" altLang="zh-CN" sz="2000" b="1" spc="12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b="1" spc="12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a:p>
            <a:pPr marL="0" lvl="1" indent="0" algn="l">
              <a:lnSpc>
                <a:spcPct val="120000"/>
              </a:lnSpc>
              <a:buSzPct val="100000"/>
              <a:buFont typeface="Wingdings" panose="05000000000000000000" charset="0"/>
              <a:buNone/>
            </a:pPr>
            <a:endParaRPr lang="zh-CN" altLang="en-US" sz="1800" spc="10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椭圆 36"/>
          <p:cNvSpPr/>
          <p:nvPr/>
        </p:nvSpPr>
        <p:spPr>
          <a:xfrm>
            <a:off x="-498475" y="1270"/>
            <a:ext cx="996950" cy="859790"/>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2" name="椭圆 31"/>
          <p:cNvSpPr/>
          <p:nvPr/>
        </p:nvSpPr>
        <p:spPr>
          <a:xfrm>
            <a:off x="5710239" y="-2078136"/>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椭圆 10"/>
          <p:cNvSpPr/>
          <p:nvPr/>
        </p:nvSpPr>
        <p:spPr>
          <a:xfrm>
            <a:off x="3264535" y="1840865"/>
            <a:ext cx="890905" cy="889635"/>
          </a:xfrm>
          <a:prstGeom prst="ellipse">
            <a:avLst/>
          </a:prstGeom>
          <a:solidFill>
            <a:srgbClr val="0070C0"/>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rPr>
              <a:t>应用场景</a:t>
            </a:r>
            <a:endParaRPr kumimoji="0" lang="zh-CN" altLang="en-US" sz="1350" b="1" i="0" u="none" strike="noStrike" kern="1200" cap="none" spc="0" normalizeH="0" baseline="0" noProof="0">
              <a:ln>
                <a:noFill/>
              </a:ln>
              <a:solidFill>
                <a:schemeClr val="bg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 name="椭圆 11"/>
          <p:cNvSpPr/>
          <p:nvPr/>
        </p:nvSpPr>
        <p:spPr>
          <a:xfrm>
            <a:off x="2958465" y="1530985"/>
            <a:ext cx="1502410" cy="1502410"/>
          </a:xfrm>
          <a:prstGeom prst="ellipse">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cxnSp>
        <p:nvCxnSpPr>
          <p:cNvPr id="14" name="直接连接符 13"/>
          <p:cNvCxnSpPr>
            <a:endCxn id="12" idx="1"/>
          </p:cNvCxnSpPr>
          <p:nvPr/>
        </p:nvCxnSpPr>
        <p:spPr>
          <a:xfrm>
            <a:off x="2530475" y="1469390"/>
            <a:ext cx="647700" cy="281305"/>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7"/>
          </p:cNvCxnSpPr>
          <p:nvPr/>
        </p:nvCxnSpPr>
        <p:spPr>
          <a:xfrm flipV="1">
            <a:off x="4240848" y="1476693"/>
            <a:ext cx="651510" cy="273685"/>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530475" y="2730183"/>
            <a:ext cx="585470" cy="582930"/>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40055" y="427355"/>
            <a:ext cx="1943735" cy="1383665"/>
          </a:xfrm>
          <a:prstGeom prst="rect">
            <a:avLst/>
          </a:prstGeom>
          <a:noFill/>
        </p:spPr>
        <p:txBody>
          <a:bodyPr wrap="square" rtlCol="0">
            <a:spAutoFit/>
          </a:bodyPr>
          <a:p>
            <a:r>
              <a:rPr lang="zh-CN" altLang="en-US" sz="1200" b="1">
                <a:solidFill>
                  <a:srgbClr val="0070C0"/>
                </a:solidFill>
              </a:rPr>
              <a:t>揭示主题关联性：</a:t>
            </a:r>
            <a:r>
              <a:rPr lang="zh-CN" altLang="en-US" sz="1200"/>
              <a:t> </a:t>
            </a:r>
            <a:endParaRPr lang="zh-CN" altLang="en-US" sz="1200"/>
          </a:p>
          <a:p>
            <a:r>
              <a:rPr lang="zh-CN" altLang="en-US" sz="1200">
                <a:latin typeface="微软雅黑 Light" panose="020B0502040204020203" pitchFamily="34" charset="-122"/>
                <a:ea typeface="微软雅黑 Light" panose="020B0502040204020203" pitchFamily="34" charset="-122"/>
              </a:rPr>
              <a:t>通过分析文献中主题词的共现关系，可以揭示不同主题之间的关联性。这有助于研究者了解不同主题领域之间的交叉点，发现新的研究方向。</a:t>
            </a:r>
            <a:endParaRPr lang="zh-CN" altLang="en-US" sz="1200">
              <a:latin typeface="微软雅黑 Light" panose="020B0502040204020203" pitchFamily="34" charset="-122"/>
              <a:ea typeface="微软雅黑 Light" panose="020B0502040204020203" pitchFamily="34" charset="-122"/>
            </a:endParaRPr>
          </a:p>
        </p:txBody>
      </p:sp>
      <p:cxnSp>
        <p:nvCxnSpPr>
          <p:cNvPr id="4" name="直接连接符 3"/>
          <p:cNvCxnSpPr/>
          <p:nvPr>
            <p:custDataLst>
              <p:tags r:id="rId1"/>
            </p:custDataLst>
          </p:nvPr>
        </p:nvCxnSpPr>
        <p:spPr>
          <a:xfrm flipH="1" flipV="1">
            <a:off x="4261803" y="2807018"/>
            <a:ext cx="1000125" cy="529590"/>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035550" y="967740"/>
            <a:ext cx="3449320" cy="1014730"/>
          </a:xfrm>
          <a:prstGeom prst="rect">
            <a:avLst/>
          </a:prstGeom>
          <a:noFill/>
        </p:spPr>
        <p:txBody>
          <a:bodyPr wrap="square" rtlCol="0">
            <a:spAutoFit/>
          </a:bodyPr>
          <a:p>
            <a:r>
              <a:rPr lang="zh-CN" altLang="en-US" sz="1200" b="1">
                <a:solidFill>
                  <a:srgbClr val="0070C0"/>
                </a:solidFill>
              </a:rPr>
              <a:t>发现研究热点： </a:t>
            </a:r>
            <a:endParaRPr lang="zh-CN" altLang="en-US" sz="1200" b="1">
              <a:solidFill>
                <a:srgbClr val="0070C0"/>
              </a:solidFill>
            </a:endParaRPr>
          </a:p>
          <a:p>
            <a:r>
              <a:rPr lang="zh-CN" altLang="en-US" sz="1200">
                <a:latin typeface="微软雅黑 Light" panose="020B0502040204020203" pitchFamily="34" charset="-122"/>
                <a:ea typeface="微软雅黑 Light" panose="020B0502040204020203" pitchFamily="34" charset="-122"/>
              </a:rPr>
              <a:t>主题词共现分析有助于发现文献中的研究热点。当某些主题词在同一文献中频繁共现时，这可能表示这些主题目前在学术界受到关注，是研究的热点。</a:t>
            </a:r>
            <a:endParaRPr lang="zh-CN" altLang="en-US" sz="1200">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431800" y="3243580"/>
            <a:ext cx="2527300" cy="1014730"/>
          </a:xfrm>
          <a:prstGeom prst="rect">
            <a:avLst/>
          </a:prstGeom>
          <a:noFill/>
        </p:spPr>
        <p:txBody>
          <a:bodyPr wrap="square" rtlCol="0">
            <a:spAutoFit/>
          </a:bodyPr>
          <a:p>
            <a:r>
              <a:rPr lang="zh-CN" altLang="en-US" sz="1200" b="1">
                <a:solidFill>
                  <a:srgbClr val="0070C0"/>
                </a:solidFill>
              </a:rPr>
              <a:t>追踪学科演变： </a:t>
            </a:r>
            <a:endParaRPr lang="zh-CN" altLang="en-US" sz="1200" b="1">
              <a:solidFill>
                <a:srgbClr val="0070C0"/>
              </a:solidFill>
            </a:endParaRPr>
          </a:p>
          <a:p>
            <a:r>
              <a:rPr lang="zh-CN" altLang="en-US" sz="1200">
                <a:latin typeface="微软雅黑 Light" panose="020B0502040204020203" pitchFamily="34" charset="-122"/>
                <a:ea typeface="微软雅黑 Light" panose="020B0502040204020203" pitchFamily="34" charset="-122"/>
              </a:rPr>
              <a:t>通过分析主题词的共现关系，可以追踪学科领域的演变过程。这有助于了解一个领域的发展路径，发现关键的发展节点和阶段。</a:t>
            </a:r>
            <a:endParaRPr lang="zh-CN" altLang="en-US" sz="1200">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5439410" y="3033395"/>
            <a:ext cx="2677795" cy="1014730"/>
          </a:xfrm>
          <a:prstGeom prst="rect">
            <a:avLst/>
          </a:prstGeom>
          <a:noFill/>
        </p:spPr>
        <p:txBody>
          <a:bodyPr wrap="square" rtlCol="0">
            <a:spAutoFit/>
          </a:bodyPr>
          <a:p>
            <a:r>
              <a:rPr lang="zh-CN" altLang="en-US" sz="1200" b="1">
                <a:solidFill>
                  <a:srgbClr val="0070C0"/>
                </a:solidFill>
              </a:rPr>
              <a:t>理解知识结构：</a:t>
            </a:r>
            <a:r>
              <a:rPr lang="zh-CN" altLang="en-US" sz="1200" b="1"/>
              <a:t> </a:t>
            </a:r>
            <a:endParaRPr lang="zh-CN" altLang="en-US" sz="1200" b="1"/>
          </a:p>
          <a:p>
            <a:r>
              <a:rPr lang="zh-CN" altLang="en-US" sz="1200">
                <a:latin typeface="微软雅黑 Light" panose="020B0502040204020203" pitchFamily="34" charset="-122"/>
                <a:ea typeface="微软雅黑 Light" panose="020B0502040204020203" pitchFamily="34" charset="-122"/>
              </a:rPr>
              <a:t>主题词共现分析、学科共现有助于理解知识结构和主题之间的关系。研究者找到自己的位置、了解不同领域不同学科的相互关系。</a:t>
            </a:r>
            <a:endParaRPr lang="zh-CN" altLang="en-US" sz="120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文本框 2"/>
          <p:cNvSpPr txBox="1"/>
          <p:nvPr/>
        </p:nvSpPr>
        <p:spPr>
          <a:xfrm>
            <a:off x="740410" y="659130"/>
            <a:ext cx="2283460" cy="291465"/>
          </a:xfrm>
          <a:prstGeom prst="rect">
            <a:avLst/>
          </a:prstGeom>
          <a:noFill/>
        </p:spPr>
        <p:txBody>
          <a:bodyPr wrap="square" rtlCol="0">
            <a:spAutoFit/>
          </a:bodyPr>
          <a:p>
            <a:r>
              <a:rPr lang="zh-CN" altLang="en-US" b="1">
                <a:solidFill>
                  <a:srgbClr val="0070C0"/>
                </a:solidFill>
              </a:rPr>
              <a:t>操作(播放视频或现场操作)</a:t>
            </a:r>
            <a:endParaRPr lang="zh-CN" altLang="en-US" b="1">
              <a:solidFill>
                <a:srgbClr val="0070C0"/>
              </a:solidFill>
            </a:endParaRPr>
          </a:p>
        </p:txBody>
      </p:sp>
      <p:cxnSp>
        <p:nvCxnSpPr>
          <p:cNvPr id="4" name="直接箭头连接符 3"/>
          <p:cNvCxnSpPr/>
          <p:nvPr/>
        </p:nvCxnSpPr>
        <p:spPr>
          <a:xfrm flipV="1">
            <a:off x="2916555" y="527685"/>
            <a:ext cx="200660" cy="261620"/>
          </a:xfrm>
          <a:prstGeom prst="straightConnector1">
            <a:avLst/>
          </a:prstGeom>
          <a:ln>
            <a:solidFill>
              <a:schemeClr val="tx1"/>
            </a:solidFill>
            <a:tailEnd type="arrow" w="med" len="med"/>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p:custDataLst>
              <p:tags r:id="rId1"/>
            </p:custDataLst>
          </p:nvPr>
        </p:nvCxnSpPr>
        <p:spPr>
          <a:xfrm flipV="1">
            <a:off x="2916555" y="782320"/>
            <a:ext cx="223520" cy="6985"/>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6" name="直接箭头连接符 5"/>
          <p:cNvCxnSpPr/>
          <p:nvPr>
            <p:custDataLst>
              <p:tags r:id="rId2"/>
            </p:custDataLst>
          </p:nvPr>
        </p:nvCxnSpPr>
        <p:spPr>
          <a:xfrm>
            <a:off x="2916555" y="789940"/>
            <a:ext cx="169545" cy="278130"/>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3178810" y="374015"/>
            <a:ext cx="992505" cy="722630"/>
          </a:xfrm>
          <a:prstGeom prst="rect">
            <a:avLst/>
          </a:prstGeom>
          <a:noFill/>
        </p:spPr>
        <p:txBody>
          <a:bodyPr wrap="square" rtlCol="0">
            <a:noAutofit/>
          </a:bodyPr>
          <a:p>
            <a:pPr>
              <a:lnSpc>
                <a:spcPct val="150000"/>
              </a:lnSpc>
            </a:pPr>
            <a:r>
              <a:rPr lang="zh-CN" altLang="en-US" sz="1000">
                <a:latin typeface="微软雅黑 Light" panose="020B0502040204020203" pitchFamily="34" charset="-122"/>
                <a:ea typeface="微软雅黑 Light" panose="020B0502040204020203" pitchFamily="34" charset="-122"/>
              </a:rPr>
              <a:t>演示学科共现</a:t>
            </a:r>
            <a:endParaRPr lang="zh-CN" altLang="en-US" sz="1000">
              <a:latin typeface="微软雅黑 Light" panose="020B0502040204020203" pitchFamily="34" charset="-122"/>
              <a:ea typeface="微软雅黑 Light" panose="020B0502040204020203" pitchFamily="34" charset="-122"/>
            </a:endParaRPr>
          </a:p>
          <a:p>
            <a:pPr>
              <a:lnSpc>
                <a:spcPct val="150000"/>
              </a:lnSpc>
            </a:pPr>
            <a:r>
              <a:rPr lang="zh-CN" altLang="en-US" sz="1000">
                <a:latin typeface="微软雅黑 Light" panose="020B0502040204020203" pitchFamily="34" charset="-122"/>
                <a:ea typeface="微软雅黑 Light" panose="020B0502040204020203" pitchFamily="34" charset="-122"/>
              </a:rPr>
              <a:t>主题词共现</a:t>
            </a:r>
            <a:endParaRPr lang="zh-CN" altLang="en-US" sz="1000">
              <a:latin typeface="微软雅黑 Light" panose="020B0502040204020203" pitchFamily="34" charset="-122"/>
              <a:ea typeface="微软雅黑 Light" panose="020B0502040204020203" pitchFamily="34" charset="-122"/>
            </a:endParaRPr>
          </a:p>
          <a:p>
            <a:pPr>
              <a:lnSpc>
                <a:spcPct val="150000"/>
              </a:lnSpc>
            </a:pPr>
            <a:r>
              <a:rPr lang="zh-CN" altLang="en-US" sz="1000">
                <a:latin typeface="微软雅黑 Light" panose="020B0502040204020203" pitchFamily="34" charset="-122"/>
                <a:ea typeface="微软雅黑 Light" panose="020B0502040204020203" pitchFamily="34" charset="-122"/>
              </a:rPr>
              <a:t>关键词共现</a:t>
            </a:r>
            <a:endParaRPr lang="zh-CN" altLang="en-US" sz="1000">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101465" y="705485"/>
            <a:ext cx="4206240" cy="291465"/>
          </a:xfrm>
          <a:prstGeom prst="rect">
            <a:avLst/>
          </a:prstGeom>
          <a:noFill/>
        </p:spPr>
        <p:txBody>
          <a:bodyPr wrap="square" rtlCol="0">
            <a:spAutoFit/>
          </a:bodyPr>
          <a:p>
            <a:r>
              <a:rPr lang="zh-CN" altLang="en-US">
                <a:latin typeface="微软雅黑" panose="020B0503020204020204" pitchFamily="34" charset="-122"/>
              </a:rPr>
              <a:t>在共现的基础上进行图聚类，网络图转化为主题图</a:t>
            </a:r>
            <a:endParaRPr lang="zh-CN" altLang="en-US">
              <a:latin typeface="微软雅黑" panose="020B0503020204020204" pitchFamily="34" charset="-122"/>
            </a:endParaRPr>
          </a:p>
        </p:txBody>
      </p:sp>
      <p:sp>
        <p:nvSpPr>
          <p:cNvPr id="10" name="文本框 9"/>
          <p:cNvSpPr txBox="1"/>
          <p:nvPr/>
        </p:nvSpPr>
        <p:spPr>
          <a:xfrm>
            <a:off x="2221865" y="1901190"/>
            <a:ext cx="5885180" cy="1891665"/>
          </a:xfrm>
          <a:prstGeom prst="rect">
            <a:avLst/>
          </a:prstGeom>
          <a:noFill/>
        </p:spPr>
        <p:txBody>
          <a:bodyPr wrap="square" rtlCol="0">
            <a:spAutoFit/>
          </a:bodyPr>
          <a:p>
            <a:r>
              <a:rPr lang="zh-CN" altLang="en-US" b="1">
                <a:solidFill>
                  <a:srgbClr val="0070C0"/>
                </a:solidFill>
              </a:rPr>
              <a:t>主题图定义：</a:t>
            </a:r>
            <a:endParaRPr lang="zh-CN" altLang="en-US" b="1">
              <a:solidFill>
                <a:srgbClr val="0070C0"/>
              </a:solidFill>
            </a:endParaRPr>
          </a:p>
          <a:p>
            <a:r>
              <a:rPr lang="zh-CN" altLang="en-US">
                <a:latin typeface="微软雅黑 Light" panose="020B0502040204020203" pitchFamily="34" charset="-122"/>
                <a:ea typeface="微软雅黑 Light" panose="020B0502040204020203" pitchFamily="34" charset="-122"/>
              </a:rPr>
              <a:t>技术主题图采用类似于地理信息系统中的等高线图、热力成像中的热力图、宇宙空间中的星系图、天气预报中的气象图以及彩虹图、密度图等形式，以颜色的深浅度表征技术主题的强弱、文献的多少，以色彩之间的聚集程度表征技术主题之间的关系。</a:t>
            </a:r>
            <a:endParaRPr lang="zh-CN" altLang="en-US">
              <a:latin typeface="微软雅黑 Light" panose="020B0502040204020203" pitchFamily="34" charset="-122"/>
              <a:ea typeface="微软雅黑 Light" panose="020B0502040204020203" pitchFamily="34" charset="-122"/>
            </a:endParaRPr>
          </a:p>
          <a:p>
            <a:endParaRPr lang="zh-CN" altLang="en-US">
              <a:latin typeface="微软雅黑 Light" panose="020B0502040204020203" pitchFamily="34" charset="-122"/>
              <a:ea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rPr>
              <a:t>技术主题图广泛应用于技术布局分析、技术竞争分析、技术结构分析等情报分析场景。与典型的网络图相比，技术主题图可表征的信息更加丰富，不受网络节点规模的限制，在情报分析软件工具中广泛存在，受到广大科研人员关注。</a:t>
            </a:r>
            <a:endParaRPr lang="zh-CN" altLang="en-US">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nvSpPr>
        <p:spPr>
          <a:xfrm>
            <a:off x="-1221299" y="1037318"/>
            <a:ext cx="3264253" cy="2814012"/>
          </a:xfrm>
          <a:prstGeom prst="ellipse">
            <a:avLst/>
          </a:prstGeom>
          <a:pattFill prst="wd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文本框 2"/>
          <p:cNvSpPr txBox="1"/>
          <p:nvPr/>
        </p:nvSpPr>
        <p:spPr>
          <a:xfrm>
            <a:off x="1543685" y="744220"/>
            <a:ext cx="6504305" cy="891540"/>
          </a:xfrm>
          <a:prstGeom prst="rect">
            <a:avLst/>
          </a:prstGeom>
          <a:solidFill>
            <a:srgbClr val="0070C0"/>
          </a:solidFill>
        </p:spPr>
        <p:txBody>
          <a:bodyPr wrap="square" rtlCol="0">
            <a:noAutofit/>
          </a:bodyPr>
          <a:p>
            <a:endParaRPr lang="zh-CN" altLang="en-US" sz="1800">
              <a:solidFill>
                <a:schemeClr val="bg1"/>
              </a:solidFill>
            </a:endParaRPr>
          </a:p>
          <a:p>
            <a:r>
              <a:rPr lang="zh-CN" altLang="en-US">
                <a:solidFill>
                  <a:schemeClr val="bg1"/>
                </a:solidFill>
              </a:rPr>
              <a:t>在共现矩阵的基础上进行主题图绘制，主要讲主题图的绘制原理，如热力图、密度图、地形图等。对于有高等数学基础的学生作为拓展提高。</a:t>
            </a:r>
            <a:endParaRPr lang="zh-CN" altLang="en-US">
              <a:solidFill>
                <a:schemeClr val="bg1"/>
              </a:solidFill>
            </a:endParaRPr>
          </a:p>
        </p:txBody>
      </p:sp>
      <p:sp>
        <p:nvSpPr>
          <p:cNvPr id="4" name="文本框 3"/>
          <p:cNvSpPr txBox="1"/>
          <p:nvPr/>
        </p:nvSpPr>
        <p:spPr>
          <a:xfrm>
            <a:off x="1627505" y="265430"/>
            <a:ext cx="1235710" cy="306705"/>
          </a:xfrm>
          <a:prstGeom prst="rect">
            <a:avLst/>
          </a:prstGeom>
          <a:noFill/>
        </p:spPr>
        <p:txBody>
          <a:bodyPr wrap="square" rtlCol="0">
            <a:noAutofit/>
          </a:bodyPr>
          <a:p>
            <a:r>
              <a:rPr lang="zh-CN" altLang="en-US" sz="1800" b="1">
                <a:solidFill>
                  <a:srgbClr val="0070C0"/>
                </a:solidFill>
              </a:rPr>
              <a:t>基本原理</a:t>
            </a:r>
            <a:endParaRPr lang="zh-CN" altLang="en-US" sz="1800" b="1">
              <a:solidFill>
                <a:srgbClr val="0070C0"/>
              </a:solidFill>
            </a:endParaRPr>
          </a:p>
        </p:txBody>
      </p:sp>
      <p:sp>
        <p:nvSpPr>
          <p:cNvPr id="5" name="文本框 4"/>
          <p:cNvSpPr txBox="1"/>
          <p:nvPr/>
        </p:nvSpPr>
        <p:spPr>
          <a:xfrm>
            <a:off x="711835" y="1807845"/>
            <a:ext cx="4972685" cy="491490"/>
          </a:xfrm>
          <a:prstGeom prst="rect">
            <a:avLst/>
          </a:prstGeom>
          <a:noFill/>
        </p:spPr>
        <p:txBody>
          <a:bodyPr wrap="square" rtlCol="0" anchor="t">
            <a:spAutoFit/>
          </a:bodyPr>
          <a:p>
            <a:r>
              <a:rPr lang="zh-CN" altLang="en-US">
                <a:latin typeface="微软雅黑 Light" panose="020B0502040204020203" pitchFamily="34" charset="-122"/>
                <a:ea typeface="微软雅黑 Light" panose="020B0502040204020203" pitchFamily="34" charset="-122"/>
              </a:rPr>
              <a:t>假设技术主题词通过自然语言处理结合专家知识已经确定。在技术主题词确定的前提下，进行技术主题图的绘制，主要过程如下：</a:t>
            </a:r>
            <a:endParaRPr lang="zh-CN" altLang="en-US">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107315" y="2390775"/>
            <a:ext cx="2252345" cy="1168400"/>
          </a:xfrm>
          <a:prstGeom prst="rect">
            <a:avLst/>
          </a:prstGeom>
          <a:solidFill>
            <a:srgbClr val="0070C0"/>
          </a:solidFill>
        </p:spPr>
        <p:txBody>
          <a:bodyPr wrap="square" rtlCol="0">
            <a:spAutoFit/>
          </a:bodyPr>
          <a:p>
            <a:r>
              <a:rPr lang="zh-CN" altLang="en-US" sz="1000" b="1">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rPr>
              <a:t>（1）主题词关系强度计算</a:t>
            </a:r>
            <a:endParaRPr lang="zh-CN" altLang="en-US" sz="1000" b="1">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rPr>
              <a:t>计算技术主题词的同现关系矩阵，依据同现矩阵计算各主题词之间的关系强度矩阵，计算方法可以采取倒排文档频率、信息熵、互信息等,也可以直接采用同现数量度量关系强度。假设 个主题词之间的关系强度矩阵为</a:t>
            </a:r>
            <a:endParaRPr lang="zh-CN" altLang="en-US"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7" name="对象 6"/>
          <p:cNvGraphicFramePr/>
          <p:nvPr>
            <p:custDataLst>
              <p:tags r:id="rId1"/>
            </p:custDataLst>
          </p:nvPr>
        </p:nvGraphicFramePr>
        <p:xfrm>
          <a:off x="0" y="3650615"/>
          <a:ext cx="3265170" cy="1339850"/>
        </p:xfrm>
        <a:graphic>
          <a:graphicData uri="http://schemas.openxmlformats.org/presentationml/2006/ole">
            <mc:AlternateContent xmlns:mc="http://schemas.openxmlformats.org/markup-compatibility/2006">
              <mc:Choice xmlns:v="urn:schemas-microsoft-com:vml" Requires="v">
                <p:oleObj spid="_x0000_s8" name="" r:id="rId2" imgW="3049270" imgH="991870" progId="Word.Document.8">
                  <p:embed/>
                </p:oleObj>
              </mc:Choice>
              <mc:Fallback>
                <p:oleObj name="" r:id="rId2" imgW="3049270" imgH="991870" progId="Word.Document.8">
                  <p:embed/>
                  <p:pic>
                    <p:nvPicPr>
                      <p:cNvPr id="0" name="图片 7"/>
                      <p:cNvPicPr/>
                      <p:nvPr/>
                    </p:nvPicPr>
                    <p:blipFill>
                      <a:blip r:embed="rId3"/>
                      <a:stretch>
                        <a:fillRect/>
                      </a:stretch>
                    </p:blipFill>
                    <p:spPr>
                      <a:xfrm>
                        <a:off x="0" y="3650615"/>
                        <a:ext cx="3265170" cy="1339850"/>
                      </a:xfrm>
                      <a:prstGeom prst="rect">
                        <a:avLst/>
                      </a:prstGeom>
                    </p:spPr>
                  </p:pic>
                </p:oleObj>
              </mc:Fallback>
            </mc:AlternateContent>
          </a:graphicData>
        </a:graphic>
      </p:graphicFrame>
      <p:sp>
        <p:nvSpPr>
          <p:cNvPr id="9" name="右箭头 8"/>
          <p:cNvSpPr/>
          <p:nvPr/>
        </p:nvSpPr>
        <p:spPr>
          <a:xfrm>
            <a:off x="2582545" y="3537585"/>
            <a:ext cx="370205" cy="200025"/>
          </a:xfrm>
          <a:prstGeom prst="rightArrow">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2967990" y="2622550"/>
            <a:ext cx="5963285" cy="810895"/>
          </a:xfrm>
          <a:prstGeom prst="rect">
            <a:avLst/>
          </a:prstGeom>
          <a:noFill/>
        </p:spPr>
        <p:txBody>
          <a:bodyPr wrap="square" rtlCol="0">
            <a:noAutofit/>
          </a:bodyPr>
          <a:p>
            <a:r>
              <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（2）主题词平面布局</a:t>
            </a:r>
            <a:endPar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为了绘制技术主题图，需要确定技术主题词在平面图中的位置坐标，操作过程如下：</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a.设定关系强度阀值，大于该阀值的节点强度保留原值，小于等于该阀值的强度重新设定为0。</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b.将</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n</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个主题词分为</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m</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组，满足每个组内部的主题词关系强度均大于设定阀值；每个组组内所有主题词与其它组的所有主题词关系强度都小于等于设定阀值。通过行列变换将主题词的关系强度矩阵变换为 </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12" name="对象 11"/>
          <p:cNvGraphicFramePr/>
          <p:nvPr>
            <p:custDataLst>
              <p:tags r:id="rId4"/>
            </p:custDataLst>
          </p:nvPr>
        </p:nvGraphicFramePr>
        <p:xfrm>
          <a:off x="3370580" y="3637915"/>
          <a:ext cx="2778760" cy="1306195"/>
        </p:xfrm>
        <a:graphic>
          <a:graphicData uri="http://schemas.openxmlformats.org/presentationml/2006/ole">
            <mc:AlternateContent xmlns:mc="http://schemas.openxmlformats.org/markup-compatibility/2006">
              <mc:Choice xmlns:v="urn:schemas-microsoft-com:vml" Requires="v">
                <p:oleObj spid="_x0000_s14" name="" r:id="rId5" imgW="2744470" imgH="1068070" progId="Word.Document.8">
                  <p:embed/>
                </p:oleObj>
              </mc:Choice>
              <mc:Fallback>
                <p:oleObj name="" r:id="rId5" imgW="2744470" imgH="1068070" progId="Word.Document.8">
                  <p:embed/>
                  <p:pic>
                    <p:nvPicPr>
                      <p:cNvPr id="0" name="图片 13"/>
                      <p:cNvPicPr/>
                      <p:nvPr/>
                    </p:nvPicPr>
                    <p:blipFill>
                      <a:blip r:embed="rId6"/>
                      <a:stretch>
                        <a:fillRect/>
                      </a:stretch>
                    </p:blipFill>
                    <p:spPr>
                      <a:xfrm>
                        <a:off x="3370580" y="3637915"/>
                        <a:ext cx="2778760" cy="1306195"/>
                      </a:xfrm>
                      <a:prstGeom prst="rect">
                        <a:avLst/>
                      </a:prstGeom>
                    </p:spPr>
                  </p:pic>
                </p:oleObj>
              </mc:Fallback>
            </mc:AlternateContent>
          </a:graphicData>
        </a:graphic>
      </p:graphicFrame>
      <p:sp>
        <p:nvSpPr>
          <p:cNvPr id="17" name="文本框 16"/>
          <p:cNvSpPr txBox="1"/>
          <p:nvPr/>
        </p:nvSpPr>
        <p:spPr>
          <a:xfrm>
            <a:off x="6149340" y="3756660"/>
            <a:ext cx="2901315" cy="1193800"/>
          </a:xfrm>
          <a:prstGeom prst="rect">
            <a:avLst/>
          </a:prstGeom>
          <a:noFill/>
        </p:spPr>
        <p:txBody>
          <a:bodyPr wrap="square" rtlCol="0">
            <a:no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其中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为第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组中主题词的关系强度矩阵。</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c.将</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m</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个组作为平面中的</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m</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个节点，组与组之间的关系强度设定为同一个固定值。采用Fruchterman-Reingold layout算法对 个节点进行坐标计算。</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d.对每个组内的节点采用VosMapping算法进行坐标计算。</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10" name="对象 9"/>
          <p:cNvGraphicFramePr/>
          <p:nvPr>
            <p:custDataLst>
              <p:tags r:id="rId7"/>
            </p:custDataLst>
          </p:nvPr>
        </p:nvGraphicFramePr>
        <p:xfrm>
          <a:off x="6500495" y="3803015"/>
          <a:ext cx="139700" cy="193040"/>
        </p:xfrm>
        <a:graphic>
          <a:graphicData uri="http://schemas.openxmlformats.org/presentationml/2006/ole">
            <mc:AlternateContent xmlns:mc="http://schemas.openxmlformats.org/markup-compatibility/2006">
              <mc:Choice xmlns:v="urn:schemas-microsoft-com:vml" Requires="v">
                <p:oleObj spid="_x0000_s18" name="" r:id="rId8" imgW="165100" imgH="228600" progId="Equation.KSEE3">
                  <p:embed/>
                </p:oleObj>
              </mc:Choice>
              <mc:Fallback>
                <p:oleObj name="" r:id="rId8" imgW="165100" imgH="228600" progId="Equation.KSEE3">
                  <p:embed/>
                  <p:pic>
                    <p:nvPicPr>
                      <p:cNvPr id="0" name="图片 17"/>
                      <p:cNvPicPr/>
                      <p:nvPr/>
                    </p:nvPicPr>
                    <p:blipFill>
                      <a:blip r:embed="rId9"/>
                      <a:stretch>
                        <a:fillRect/>
                      </a:stretch>
                    </p:blipFill>
                    <p:spPr>
                      <a:xfrm>
                        <a:off x="6500495" y="3803015"/>
                        <a:ext cx="139700" cy="193040"/>
                      </a:xfrm>
                      <a:prstGeom prst="rect">
                        <a:avLst/>
                      </a:prstGeom>
                    </p:spPr>
                  </p:pic>
                </p:oleObj>
              </mc:Fallback>
            </mc:AlternateContent>
          </a:graphicData>
        </a:graphic>
      </p:graphicFrame>
      <p:graphicFrame>
        <p:nvGraphicFramePr>
          <p:cNvPr id="19" name="对象 18"/>
          <p:cNvGraphicFramePr/>
          <p:nvPr>
            <p:custDataLst>
              <p:tags r:id="rId10"/>
            </p:custDataLst>
          </p:nvPr>
        </p:nvGraphicFramePr>
        <p:xfrm>
          <a:off x="6983730" y="3787458"/>
          <a:ext cx="66040" cy="224790"/>
        </p:xfrm>
        <a:graphic>
          <a:graphicData uri="http://schemas.openxmlformats.org/presentationml/2006/ole">
            <mc:AlternateContent xmlns:mc="http://schemas.openxmlformats.org/markup-compatibility/2006">
              <mc:Choice xmlns:v="urn:schemas-microsoft-com:vml" Requires="v">
                <p:oleObj spid="_x0000_s20" name="" r:id="rId11" imgW="76200" imgH="192405" progId="Equation.KSEE3">
                  <p:embed/>
                </p:oleObj>
              </mc:Choice>
              <mc:Fallback>
                <p:oleObj name="" r:id="rId11" imgW="76200" imgH="192405" progId="Equation.KSEE3">
                  <p:embed/>
                  <p:pic>
                    <p:nvPicPr>
                      <p:cNvPr id="0" name="图片 19"/>
                      <p:cNvPicPr/>
                      <p:nvPr/>
                    </p:nvPicPr>
                    <p:blipFill>
                      <a:blip r:embed="rId12"/>
                      <a:stretch>
                        <a:fillRect/>
                      </a:stretch>
                    </p:blipFill>
                    <p:spPr>
                      <a:xfrm>
                        <a:off x="6983730" y="3787458"/>
                        <a:ext cx="66040" cy="22479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aphicFrame>
        <p:nvGraphicFramePr>
          <p:cNvPr id="14" name="对象 13"/>
          <p:cNvGraphicFramePr/>
          <p:nvPr>
            <p:custDataLst>
              <p:tags r:id="rId1"/>
            </p:custDataLst>
          </p:nvPr>
        </p:nvGraphicFramePr>
        <p:xfrm>
          <a:off x="628650" y="2479675"/>
          <a:ext cx="2741295" cy="3278505"/>
        </p:xfrm>
        <a:graphic>
          <a:graphicData uri="http://schemas.openxmlformats.org/presentationml/2006/ole">
            <mc:AlternateContent xmlns:mc="http://schemas.openxmlformats.org/markup-compatibility/2006">
              <mc:Choice xmlns:v="urn:schemas-microsoft-com:vml" Requires="v">
                <p:oleObj spid="_x0000_s17" name="" r:id="rId2" imgW="1174750" imgH="2696210" progId="Word.Document.8">
                  <p:embed/>
                </p:oleObj>
              </mc:Choice>
              <mc:Fallback>
                <p:oleObj name="" r:id="rId2" imgW="1174750" imgH="2696210" progId="Word.Document.8">
                  <p:embed/>
                  <p:pic>
                    <p:nvPicPr>
                      <p:cNvPr id="0" name="图片 16"/>
                      <p:cNvPicPr/>
                      <p:nvPr/>
                    </p:nvPicPr>
                    <p:blipFill>
                      <a:blip r:embed="rId3"/>
                      <a:stretch>
                        <a:fillRect/>
                      </a:stretch>
                    </p:blipFill>
                    <p:spPr>
                      <a:xfrm>
                        <a:off x="628650" y="2479675"/>
                        <a:ext cx="2741295" cy="3278505"/>
                      </a:xfrm>
                      <a:prstGeom prst="rect">
                        <a:avLst/>
                      </a:prstGeom>
                    </p:spPr>
                  </p:pic>
                </p:oleObj>
              </mc:Fallback>
            </mc:AlternateContent>
          </a:graphicData>
        </a:graphic>
      </p:graphicFrame>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628650" y="348615"/>
            <a:ext cx="2545715" cy="2120900"/>
          </a:xfrm>
          <a:prstGeom prst="rect">
            <a:avLst/>
          </a:prstGeom>
          <a:solidFill>
            <a:srgbClr val="0070C0"/>
          </a:solidFill>
        </p:spPr>
        <p:txBody>
          <a:bodyPr wrap="square" rtlCol="0">
            <a:noAutofit/>
          </a:bodyPr>
          <a:p>
            <a:r>
              <a:rPr lang="zh-CN" altLang="en-US"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rPr>
              <a:t>如图，假设有12个主题词，分为A、B、C三组，关系强度矩阵分别为</a:t>
            </a:r>
            <a:r>
              <a:rPr lang="en-US" altLang="zh-CN"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rPr>
              <a:t>R1</a:t>
            </a:r>
            <a:r>
              <a:rPr lang="zh-CN" altLang="en-US"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rPr>
              <a:t> 。在对12个主题词进行布局的过程中，首先把A、B、C三个组看作三个节点，节点距离（图中虚线）相等。采用Fruchterman-Reingold layout算法对这三个节点进行布局，记录每个节点的中心位置。对每个分组内部的节点，如A组内的3个节点、B组内的4个节点、C组内的5个节点分别采用VosMapping算法进行布局，然后通过坐标平移将每个组的中心位置设定为通过Fruchterman-Reingold layout算法得到的三个点的坐标。</a:t>
            </a:r>
            <a:endParaRPr lang="zh-CN" altLang="en-US" sz="100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8" name="右箭头 17"/>
          <p:cNvSpPr/>
          <p:nvPr>
            <p:custDataLst>
              <p:tags r:id="rId4"/>
            </p:custDataLst>
          </p:nvPr>
        </p:nvSpPr>
        <p:spPr>
          <a:xfrm>
            <a:off x="3184525" y="2571750"/>
            <a:ext cx="370205" cy="200025"/>
          </a:xfrm>
          <a:prstGeom prst="rightArrow">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3591560" y="369570"/>
            <a:ext cx="4328160" cy="1014730"/>
          </a:xfrm>
          <a:prstGeom prst="rect">
            <a:avLst/>
          </a:prstGeom>
          <a:noFill/>
        </p:spPr>
        <p:txBody>
          <a:bodyPr wrap="square" rtlCol="0">
            <a:spAutoFit/>
          </a:bodyPr>
          <a:p>
            <a:r>
              <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a:t>
            </a:r>
            <a:r>
              <a:rPr lang="en-US" altLang="zh-CN"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3</a:t>
            </a:r>
            <a:r>
              <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）基于主题词数量与布局坐标构建平面像素点的密度函数</a:t>
            </a:r>
            <a:endPar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主题词的坐标确定后，将其绘制到计算机屏幕，需要确定每个象素点的颜色。为此，建立一个密度函数，用于映射每个象素点的颜色值。</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假设：</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n</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个主题词的坐标分别为</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，主题词之间的二维欧氏距离平均值为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，每个主题词的数量为 </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定义像素点的密度函数公式为：</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20" name="对象 19"/>
          <p:cNvGraphicFramePr/>
          <p:nvPr>
            <p:custDataLst>
              <p:tags r:id="rId5"/>
            </p:custDataLst>
          </p:nvPr>
        </p:nvGraphicFramePr>
        <p:xfrm>
          <a:off x="3661410" y="1352550"/>
          <a:ext cx="3055620" cy="412115"/>
        </p:xfrm>
        <a:graphic>
          <a:graphicData uri="http://schemas.openxmlformats.org/presentationml/2006/ole">
            <mc:AlternateContent xmlns:mc="http://schemas.openxmlformats.org/markup-compatibility/2006">
              <mc:Choice xmlns:v="urn:schemas-microsoft-com:vml" Requires="v">
                <p:oleObj spid="_x0000_s21" name="" r:id="rId6" imgW="3201670" imgH="534670" progId="Word.Document.8">
                  <p:embed/>
                </p:oleObj>
              </mc:Choice>
              <mc:Fallback>
                <p:oleObj name="" r:id="rId6" imgW="3201670" imgH="534670" progId="Word.Document.8">
                  <p:embed/>
                  <p:pic>
                    <p:nvPicPr>
                      <p:cNvPr id="0" name="图片 20"/>
                      <p:cNvPicPr/>
                      <p:nvPr/>
                    </p:nvPicPr>
                    <p:blipFill>
                      <a:blip r:embed="rId7"/>
                      <a:stretch>
                        <a:fillRect/>
                      </a:stretch>
                    </p:blipFill>
                    <p:spPr>
                      <a:xfrm>
                        <a:off x="3661410" y="1352550"/>
                        <a:ext cx="3055620" cy="412115"/>
                      </a:xfrm>
                      <a:prstGeom prst="rect">
                        <a:avLst/>
                      </a:prstGeom>
                    </p:spPr>
                  </p:pic>
                </p:oleObj>
              </mc:Fallback>
            </mc:AlternateContent>
          </a:graphicData>
        </a:graphic>
      </p:graphicFrame>
      <p:sp>
        <p:nvSpPr>
          <p:cNvPr id="22" name="文本框 21"/>
          <p:cNvSpPr txBox="1"/>
          <p:nvPr/>
        </p:nvSpPr>
        <p:spPr>
          <a:xfrm>
            <a:off x="3592195" y="1764665"/>
            <a:ext cx="4327525" cy="860425"/>
          </a:xfrm>
          <a:prstGeom prst="rect">
            <a:avLst/>
          </a:prstGeom>
          <a:noFill/>
        </p:spPr>
        <p:txBody>
          <a:bodyPr wrap="square" rtlCol="0">
            <a:sp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其中，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为非负数，其取值不同，主题图效果不同。在实际计算中，为减少计算量，降低主题图的渲染时间延迟，并不是每个像素的密度函数都需要进行计算，而是将整个屏幕划分为若干格子，每个格子作为一个像素点对待，计算每个格子的密度函数，其示意图如图所示。最后，通过图形拉伸使图形与电脑屏幕重合。</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pic>
        <p:nvPicPr>
          <p:cNvPr id="23" name="图片 22"/>
          <p:cNvPicPr>
            <a:picLocks noChangeAspect="1"/>
          </p:cNvPicPr>
          <p:nvPr>
            <p:custDataLst>
              <p:tags r:id="rId8"/>
            </p:custDataLst>
          </p:nvPr>
        </p:nvPicPr>
        <p:blipFill>
          <a:blip r:embed="rId9"/>
          <a:stretch>
            <a:fillRect/>
          </a:stretch>
        </p:blipFill>
        <p:spPr>
          <a:xfrm>
            <a:off x="3688715" y="2571750"/>
            <a:ext cx="2870200" cy="1569720"/>
          </a:xfrm>
          <a:prstGeom prst="rect">
            <a:avLst/>
          </a:prstGeom>
        </p:spPr>
      </p:pic>
      <p:sp>
        <p:nvSpPr>
          <p:cNvPr id="24" name="文本框 23"/>
          <p:cNvSpPr txBox="1"/>
          <p:nvPr/>
        </p:nvSpPr>
        <p:spPr>
          <a:xfrm>
            <a:off x="4241800" y="4208145"/>
            <a:ext cx="1763395" cy="291465"/>
          </a:xfrm>
          <a:prstGeom prst="rect">
            <a:avLst/>
          </a:prstGeom>
          <a:noFill/>
        </p:spPr>
        <p:txBody>
          <a:bodyPr wrap="square" rtlCol="0" anchor="t">
            <a:spAutoFit/>
          </a:bodyPr>
          <a:p>
            <a:r>
              <a:rPr lang="zh-CN" altLang="en-US" b="1"/>
              <a:t>屏幕格子划分示意图</a:t>
            </a:r>
            <a:endParaRPr lang="zh-CN" altLang="en-US" b="1"/>
          </a:p>
        </p:txBody>
      </p:sp>
      <p:sp>
        <p:nvSpPr>
          <p:cNvPr id="25" name="文本框 24"/>
          <p:cNvSpPr txBox="1"/>
          <p:nvPr/>
        </p:nvSpPr>
        <p:spPr>
          <a:xfrm>
            <a:off x="1083310" y="4208145"/>
            <a:ext cx="1516380" cy="291465"/>
          </a:xfrm>
          <a:prstGeom prst="rect">
            <a:avLst/>
          </a:prstGeom>
          <a:noFill/>
        </p:spPr>
        <p:txBody>
          <a:bodyPr wrap="square" rtlCol="0" anchor="t">
            <a:spAutoFit/>
          </a:bodyPr>
          <a:p>
            <a:r>
              <a:rPr lang="zh-CN" altLang="en-US" b="1"/>
              <a:t>主题词布局示意图</a:t>
            </a:r>
            <a:endParaRPr lang="zh-CN" altLang="en-US" b="1"/>
          </a:p>
        </p:txBody>
      </p:sp>
      <p:sp>
        <p:nvSpPr>
          <p:cNvPr id="26" name="右箭头 25"/>
          <p:cNvSpPr/>
          <p:nvPr>
            <p:custDataLst>
              <p:tags r:id="rId10"/>
            </p:custDataLst>
          </p:nvPr>
        </p:nvSpPr>
        <p:spPr>
          <a:xfrm>
            <a:off x="7621270" y="2571750"/>
            <a:ext cx="370205" cy="200025"/>
          </a:xfrm>
          <a:prstGeom prst="rightArrow">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8" name="对象 7"/>
          <p:cNvGraphicFramePr/>
          <p:nvPr>
            <p:custDataLst>
              <p:tags r:id="rId11"/>
            </p:custDataLst>
          </p:nvPr>
        </p:nvGraphicFramePr>
        <p:xfrm>
          <a:off x="5488305" y="844550"/>
          <a:ext cx="965835" cy="193040"/>
        </p:xfrm>
        <a:graphic>
          <a:graphicData uri="http://schemas.openxmlformats.org/presentationml/2006/ole">
            <mc:AlternateContent xmlns:mc="http://schemas.openxmlformats.org/markup-compatibility/2006">
              <mc:Choice xmlns:v="urn:schemas-microsoft-com:vml" Requires="v">
                <p:oleObj spid="_x0000_s10" name="" r:id="rId12" imgW="990600" imgH="228600" progId="Equation.KSEE3">
                  <p:embed/>
                </p:oleObj>
              </mc:Choice>
              <mc:Fallback>
                <p:oleObj name="" r:id="rId12" imgW="990600" imgH="228600" progId="Equation.KSEE3">
                  <p:embed/>
                  <p:pic>
                    <p:nvPicPr>
                      <p:cNvPr id="0" name="图片 9"/>
                      <p:cNvPicPr/>
                      <p:nvPr/>
                    </p:nvPicPr>
                    <p:blipFill>
                      <a:blip r:embed="rId13"/>
                      <a:stretch>
                        <a:fillRect/>
                      </a:stretch>
                    </p:blipFill>
                    <p:spPr>
                      <a:xfrm>
                        <a:off x="5488305" y="844550"/>
                        <a:ext cx="965835" cy="193040"/>
                      </a:xfrm>
                      <a:prstGeom prst="rect">
                        <a:avLst/>
                      </a:prstGeom>
                    </p:spPr>
                  </p:pic>
                </p:oleObj>
              </mc:Fallback>
            </mc:AlternateContent>
          </a:graphicData>
        </a:graphic>
      </p:graphicFrame>
      <p:graphicFrame>
        <p:nvGraphicFramePr>
          <p:cNvPr id="12" name="对象 11"/>
          <p:cNvGraphicFramePr/>
          <p:nvPr>
            <p:custDataLst>
              <p:tags r:id="rId14"/>
            </p:custDataLst>
          </p:nvPr>
        </p:nvGraphicFramePr>
        <p:xfrm>
          <a:off x="4614545" y="1003300"/>
          <a:ext cx="571500" cy="183515"/>
        </p:xfrm>
        <a:graphic>
          <a:graphicData uri="http://schemas.openxmlformats.org/presentationml/2006/ole">
            <mc:AlternateContent xmlns:mc="http://schemas.openxmlformats.org/markup-compatibility/2006">
              <mc:Choice xmlns:v="urn:schemas-microsoft-com:vml" Requires="v">
                <p:oleObj spid="_x0000_s27" name="" r:id="rId15" imgW="596900" imgH="215900" progId="Equation.KSEE3">
                  <p:embed/>
                </p:oleObj>
              </mc:Choice>
              <mc:Fallback>
                <p:oleObj name="" r:id="rId15" imgW="596900" imgH="215900" progId="Equation.KSEE3">
                  <p:embed/>
                  <p:pic>
                    <p:nvPicPr>
                      <p:cNvPr id="0" name="图片 26"/>
                      <p:cNvPicPr/>
                      <p:nvPr/>
                    </p:nvPicPr>
                    <p:blipFill>
                      <a:blip r:embed="rId16"/>
                      <a:stretch>
                        <a:fillRect/>
                      </a:stretch>
                    </p:blipFill>
                    <p:spPr>
                      <a:xfrm>
                        <a:off x="4614545" y="1003300"/>
                        <a:ext cx="571500" cy="183515"/>
                      </a:xfrm>
                      <a:prstGeom prst="rect">
                        <a:avLst/>
                      </a:prstGeom>
                    </p:spPr>
                  </p:pic>
                </p:oleObj>
              </mc:Fallback>
            </mc:AlternateContent>
          </a:graphicData>
        </a:graphic>
      </p:graphicFrame>
      <p:graphicFrame>
        <p:nvGraphicFramePr>
          <p:cNvPr id="28" name="对象 27"/>
          <p:cNvGraphicFramePr/>
          <p:nvPr>
            <p:custDataLst>
              <p:tags r:id="rId17"/>
            </p:custDataLst>
          </p:nvPr>
        </p:nvGraphicFramePr>
        <p:xfrm>
          <a:off x="6384290" y="1060768"/>
          <a:ext cx="1074420" cy="125730"/>
        </p:xfrm>
        <a:graphic>
          <a:graphicData uri="http://schemas.openxmlformats.org/presentationml/2006/ole">
            <mc:AlternateContent xmlns:mc="http://schemas.openxmlformats.org/markup-compatibility/2006">
              <mc:Choice xmlns:v="urn:schemas-microsoft-com:vml" Requires="v">
                <p:oleObj spid="_x0000_s29" name="" r:id="rId18" imgW="774700" imgH="149225" progId="Equation.KSEE3">
                  <p:embed/>
                </p:oleObj>
              </mc:Choice>
              <mc:Fallback>
                <p:oleObj name="" r:id="rId18" imgW="774700" imgH="149225" progId="Equation.KSEE3">
                  <p:embed/>
                  <p:pic>
                    <p:nvPicPr>
                      <p:cNvPr id="0" name="图片 28"/>
                      <p:cNvPicPr/>
                      <p:nvPr/>
                    </p:nvPicPr>
                    <p:blipFill>
                      <a:blip r:embed="rId19"/>
                      <a:stretch>
                        <a:fillRect/>
                      </a:stretch>
                    </p:blipFill>
                    <p:spPr>
                      <a:xfrm>
                        <a:off x="6384290" y="1060768"/>
                        <a:ext cx="1074420" cy="125730"/>
                      </a:xfrm>
                      <a:prstGeom prst="rect">
                        <a:avLst/>
                      </a:prstGeom>
                    </p:spPr>
                  </p:pic>
                </p:oleObj>
              </mc:Fallback>
            </mc:AlternateContent>
          </a:graphicData>
        </a:graphic>
      </p:graphicFrame>
      <p:graphicFrame>
        <p:nvGraphicFramePr>
          <p:cNvPr id="30" name="对象 29"/>
          <p:cNvGraphicFramePr/>
          <p:nvPr>
            <p:custDataLst>
              <p:tags r:id="rId20"/>
            </p:custDataLst>
          </p:nvPr>
        </p:nvGraphicFramePr>
        <p:xfrm>
          <a:off x="4082415" y="1783080"/>
          <a:ext cx="788035" cy="193040"/>
        </p:xfrm>
        <a:graphic>
          <a:graphicData uri="http://schemas.openxmlformats.org/presentationml/2006/ole">
            <mc:AlternateContent xmlns:mc="http://schemas.openxmlformats.org/markup-compatibility/2006">
              <mc:Choice xmlns:v="urn:schemas-microsoft-com:vml" Requires="v">
                <p:oleObj spid="_x0000_s31" name="" r:id="rId21" imgW="812800" imgH="228600" progId="Equation.KSEE3">
                  <p:embed/>
                </p:oleObj>
              </mc:Choice>
              <mc:Fallback>
                <p:oleObj name="" r:id="rId21" imgW="812800" imgH="228600" progId="Equation.KSEE3">
                  <p:embed/>
                  <p:pic>
                    <p:nvPicPr>
                      <p:cNvPr id="0" name="图片 30"/>
                      <p:cNvPicPr/>
                      <p:nvPr/>
                    </p:nvPicPr>
                    <p:blipFill>
                      <a:blip r:embed="rId22"/>
                      <a:stretch>
                        <a:fillRect/>
                      </a:stretch>
                    </p:blipFill>
                    <p:spPr>
                      <a:xfrm>
                        <a:off x="4082415" y="1783080"/>
                        <a:ext cx="788035" cy="1930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文本框 1"/>
          <p:cNvSpPr txBox="1"/>
          <p:nvPr/>
        </p:nvSpPr>
        <p:spPr>
          <a:xfrm>
            <a:off x="1145540" y="564515"/>
            <a:ext cx="5508625" cy="424815"/>
          </a:xfrm>
          <a:prstGeom prst="rect">
            <a:avLst/>
          </a:prstGeom>
          <a:noFill/>
        </p:spPr>
        <p:txBody>
          <a:bodyPr wrap="square" rtlCol="0">
            <a:noAutofit/>
          </a:bodyPr>
          <a:p>
            <a:r>
              <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a:t>
            </a:r>
            <a:r>
              <a:rPr lang="en-US" altLang="zh-CN"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4</a:t>
            </a:r>
            <a:r>
              <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rPr>
              <a:t>）计算像素点的色彩进行主题图渲染</a:t>
            </a:r>
            <a:endParaRPr lang="zh-CN" altLang="en-US" sz="1000" b="1">
              <a:solidFill>
                <a:srgbClr val="0070C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a.将密度函数标准化，使其取值为0-255之间的整数，可以采用如下变换方式：</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a:p>
            <a:endParaRPr lang="zh-CN" altLang="en-US"/>
          </a:p>
        </p:txBody>
      </p:sp>
      <p:graphicFrame>
        <p:nvGraphicFramePr>
          <p:cNvPr id="3" name="对象 2"/>
          <p:cNvGraphicFramePr/>
          <p:nvPr>
            <p:custDataLst>
              <p:tags r:id="rId1"/>
            </p:custDataLst>
          </p:nvPr>
        </p:nvGraphicFramePr>
        <p:xfrm>
          <a:off x="1407160" y="1061085"/>
          <a:ext cx="1701165" cy="353695"/>
        </p:xfrm>
        <a:graphic>
          <a:graphicData uri="http://schemas.openxmlformats.org/presentationml/2006/ole">
            <mc:AlternateContent xmlns:mc="http://schemas.openxmlformats.org/markup-compatibility/2006">
              <mc:Choice xmlns:v="urn:schemas-microsoft-com:vml" Requires="v">
                <p:oleObj spid="_x0000_s4" name="" r:id="rId2" imgW="1237615" imgH="397510" progId="Word.Document.8">
                  <p:embed/>
                </p:oleObj>
              </mc:Choice>
              <mc:Fallback>
                <p:oleObj name="" r:id="rId2" imgW="1237615" imgH="397510" progId="Word.Document.8">
                  <p:embed/>
                  <p:pic>
                    <p:nvPicPr>
                      <p:cNvPr id="0" name="图片 3"/>
                      <p:cNvPicPr/>
                      <p:nvPr/>
                    </p:nvPicPr>
                    <p:blipFill>
                      <a:blip r:embed="rId3"/>
                      <a:stretch>
                        <a:fillRect/>
                      </a:stretch>
                    </p:blipFill>
                    <p:spPr>
                      <a:xfrm>
                        <a:off x="1407160" y="1061085"/>
                        <a:ext cx="1701165" cy="353695"/>
                      </a:xfrm>
                      <a:prstGeom prst="rect">
                        <a:avLst/>
                      </a:prstGeom>
                    </p:spPr>
                  </p:pic>
                </p:oleObj>
              </mc:Fallback>
            </mc:AlternateContent>
          </a:graphicData>
        </a:graphic>
      </p:graphicFrame>
      <p:sp>
        <p:nvSpPr>
          <p:cNvPr id="5" name="文本框 4"/>
          <p:cNvSpPr txBox="1"/>
          <p:nvPr/>
        </p:nvSpPr>
        <p:spPr>
          <a:xfrm>
            <a:off x="3213100" y="1037590"/>
            <a:ext cx="339725" cy="245110"/>
          </a:xfrm>
          <a:prstGeom prst="rect">
            <a:avLst/>
          </a:prstGeom>
          <a:noFill/>
        </p:spPr>
        <p:txBody>
          <a:bodyPr wrap="square" rtlCol="0">
            <a:spAutoFit/>
          </a:bodyPr>
          <a:p>
            <a:r>
              <a:rPr lang="zh-CN" altLang="en-US" sz="1000">
                <a:latin typeface="微软雅黑 Light" panose="020B0502040204020203" pitchFamily="34" charset="-122"/>
                <a:ea typeface="微软雅黑 Light" panose="020B0502040204020203" pitchFamily="34" charset="-122"/>
              </a:rPr>
              <a:t>或</a:t>
            </a:r>
            <a:endParaRPr lang="zh-CN" altLang="en-US" sz="1000">
              <a:latin typeface="微软雅黑 Light" panose="020B0502040204020203" pitchFamily="34" charset="-122"/>
              <a:ea typeface="微软雅黑 Light" panose="020B0502040204020203" pitchFamily="34" charset="-122"/>
            </a:endParaRPr>
          </a:p>
        </p:txBody>
      </p:sp>
      <p:graphicFrame>
        <p:nvGraphicFramePr>
          <p:cNvPr id="6" name="对象 5"/>
          <p:cNvGraphicFramePr/>
          <p:nvPr>
            <p:custDataLst>
              <p:tags r:id="rId4"/>
            </p:custDataLst>
          </p:nvPr>
        </p:nvGraphicFramePr>
        <p:xfrm>
          <a:off x="3558540" y="1032510"/>
          <a:ext cx="2155825" cy="382905"/>
        </p:xfrm>
        <a:graphic>
          <a:graphicData uri="http://schemas.openxmlformats.org/presentationml/2006/ole">
            <mc:AlternateContent xmlns:mc="http://schemas.openxmlformats.org/markup-compatibility/2006">
              <mc:Choice xmlns:v="urn:schemas-microsoft-com:vml" Requires="v">
                <p:oleObj spid="_x0000_s7" name="" r:id="rId5" imgW="1420495" imgH="397510" progId="Word.Document.8">
                  <p:embed/>
                </p:oleObj>
              </mc:Choice>
              <mc:Fallback>
                <p:oleObj name="" r:id="rId5" imgW="1420495" imgH="397510" progId="Word.Document.8">
                  <p:embed/>
                  <p:pic>
                    <p:nvPicPr>
                      <p:cNvPr id="0" name="图片 6"/>
                      <p:cNvPicPr/>
                      <p:nvPr/>
                    </p:nvPicPr>
                    <p:blipFill>
                      <a:blip r:embed="rId6"/>
                      <a:stretch>
                        <a:fillRect/>
                      </a:stretch>
                    </p:blipFill>
                    <p:spPr>
                      <a:xfrm>
                        <a:off x="3558540" y="1032510"/>
                        <a:ext cx="2155825" cy="382905"/>
                      </a:xfrm>
                      <a:prstGeom prst="rect">
                        <a:avLst/>
                      </a:prstGeom>
                    </p:spPr>
                  </p:pic>
                </p:oleObj>
              </mc:Fallback>
            </mc:AlternateContent>
          </a:graphicData>
        </a:graphic>
      </p:graphicFrame>
      <p:graphicFrame>
        <p:nvGraphicFramePr>
          <p:cNvPr id="8" name="对象 7"/>
          <p:cNvGraphicFramePr/>
          <p:nvPr>
            <p:custDataLst>
              <p:tags r:id="rId7"/>
            </p:custDataLst>
          </p:nvPr>
        </p:nvGraphicFramePr>
        <p:xfrm>
          <a:off x="5843270" y="1140460"/>
          <a:ext cx="1022985" cy="212090"/>
        </p:xfrm>
        <a:graphic>
          <a:graphicData uri="http://schemas.openxmlformats.org/presentationml/2006/ole">
            <mc:AlternateContent xmlns:mc="http://schemas.openxmlformats.org/markup-compatibility/2006">
              <mc:Choice xmlns:v="urn:schemas-microsoft-com:vml" Requires="v">
                <p:oleObj spid="_x0000_s10" name="" r:id="rId8" imgW="572770" imgH="245110" progId="Word.Document.8">
                  <p:embed/>
                </p:oleObj>
              </mc:Choice>
              <mc:Fallback>
                <p:oleObj name="" r:id="rId8" imgW="572770" imgH="245110" progId="Word.Document.8">
                  <p:embed/>
                  <p:pic>
                    <p:nvPicPr>
                      <p:cNvPr id="0" name="图片 9"/>
                      <p:cNvPicPr/>
                      <p:nvPr/>
                    </p:nvPicPr>
                    <p:blipFill>
                      <a:blip r:embed="rId9"/>
                      <a:stretch>
                        <a:fillRect/>
                      </a:stretch>
                    </p:blipFill>
                    <p:spPr>
                      <a:xfrm>
                        <a:off x="5843270" y="1140460"/>
                        <a:ext cx="1022985" cy="212090"/>
                      </a:xfrm>
                      <a:prstGeom prst="rect">
                        <a:avLst/>
                      </a:prstGeom>
                    </p:spPr>
                  </p:pic>
                </p:oleObj>
              </mc:Fallback>
            </mc:AlternateContent>
          </a:graphicData>
        </a:graphic>
      </p:graphicFrame>
      <p:sp>
        <p:nvSpPr>
          <p:cNvPr id="11" name="文本框 10"/>
          <p:cNvSpPr txBox="1"/>
          <p:nvPr/>
        </p:nvSpPr>
        <p:spPr>
          <a:xfrm>
            <a:off x="1145540" y="1551940"/>
            <a:ext cx="6497320" cy="398780"/>
          </a:xfrm>
          <a:prstGeom prst="rect">
            <a:avLst/>
          </a:prstGeom>
          <a:noFill/>
        </p:spPr>
        <p:txBody>
          <a:bodyPr wrap="square" rtlCol="0">
            <a:sp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b.建立一个256色的蓝、绿、黄、红渐变的调色板，如图4，存储为256个元素的颜色向量。调色颜色不限于蓝、绿、黄、红几种颜色，可以根据需要达到的可视化效果进行设置。</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12" name="对象 11"/>
          <p:cNvGraphicFramePr/>
          <p:nvPr>
            <p:custDataLst>
              <p:tags r:id="rId10"/>
            </p:custDataLst>
          </p:nvPr>
        </p:nvGraphicFramePr>
        <p:xfrm>
          <a:off x="1164273" y="1950403"/>
          <a:ext cx="4213225" cy="467360"/>
        </p:xfrm>
        <a:graphic>
          <a:graphicData uri="http://schemas.openxmlformats.org/presentationml/2006/ole">
            <mc:AlternateContent xmlns:mc="http://schemas.openxmlformats.org/markup-compatibility/2006">
              <mc:Choice xmlns:v="urn:schemas-microsoft-com:vml" Requires="v">
                <p:oleObj spid="_x0000_s27" name="" r:id="rId11" imgW="4605655" imgH="306070" progId="Word.Document.8">
                  <p:embed/>
                </p:oleObj>
              </mc:Choice>
              <mc:Fallback>
                <p:oleObj name="" r:id="rId11" imgW="4605655" imgH="306070" progId="Word.Document.8">
                  <p:embed/>
                  <p:pic>
                    <p:nvPicPr>
                      <p:cNvPr id="0" name="图片 26"/>
                      <p:cNvPicPr/>
                      <p:nvPr/>
                    </p:nvPicPr>
                    <p:blipFill>
                      <a:blip r:embed="rId12"/>
                      <a:stretch>
                        <a:fillRect/>
                      </a:stretch>
                    </p:blipFill>
                    <p:spPr>
                      <a:xfrm>
                        <a:off x="1164273" y="1950403"/>
                        <a:ext cx="4213225" cy="467360"/>
                      </a:xfrm>
                      <a:prstGeom prst="rect">
                        <a:avLst/>
                      </a:prstGeom>
                    </p:spPr>
                  </p:pic>
                </p:oleObj>
              </mc:Fallback>
            </mc:AlternateContent>
          </a:graphicData>
        </a:graphic>
      </p:graphicFrame>
      <p:sp>
        <p:nvSpPr>
          <p:cNvPr id="28" name="文本框 27"/>
          <p:cNvSpPr txBox="1"/>
          <p:nvPr/>
        </p:nvSpPr>
        <p:spPr>
          <a:xfrm>
            <a:off x="1145540" y="2742565"/>
            <a:ext cx="6496685" cy="398780"/>
          </a:xfrm>
          <a:prstGeom prst="rect">
            <a:avLst/>
          </a:prstGeom>
          <a:noFill/>
        </p:spPr>
        <p:txBody>
          <a:bodyPr wrap="square" rtlCol="0">
            <a:sp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c.建立像素点密度值与调色板的一一映射关系。举例：如果像素点标准化后的密度值为200，该像素点对应的颜色为调色板中第200个颜色的色彩。</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9" name="文本框 28"/>
          <p:cNvSpPr txBox="1"/>
          <p:nvPr/>
        </p:nvSpPr>
        <p:spPr>
          <a:xfrm>
            <a:off x="2407285" y="2315845"/>
            <a:ext cx="1303655" cy="256540"/>
          </a:xfrm>
          <a:prstGeom prst="rect">
            <a:avLst/>
          </a:prstGeom>
          <a:noFill/>
        </p:spPr>
        <p:txBody>
          <a:bodyPr wrap="square" rtlCol="0">
            <a:noAutofit/>
          </a:bodyPr>
          <a:p>
            <a:r>
              <a:rPr lang="zh-CN" altLang="en-US" sz="1000" b="1">
                <a:latin typeface="微软雅黑 Light" panose="020B0502040204020203" pitchFamily="34" charset="-122"/>
                <a:ea typeface="微软雅黑 Light" panose="020B0502040204020203" pitchFamily="34" charset="-122"/>
              </a:rPr>
              <a:t>调色板示例图</a:t>
            </a:r>
            <a:endParaRPr lang="zh-CN" altLang="en-US" sz="1000" b="1">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12903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129030"/>
            <a:ext cx="8290560" cy="3355340"/>
          </a:xfrm>
          <a:prstGeom prst="rect">
            <a:avLst/>
          </a:prstGeom>
          <a:noFill/>
        </p:spPr>
        <p:txBody>
          <a:bodyPr vert="horz" lIns="67500" tIns="35100" rIns="67500" bIns="35100" rtlCol="0" anchor="t" anchorCtr="0">
            <a:normAutofit lnSpcReduction="2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sz="222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endParaRPr lang="zh-CN" altLang="en-US" sz="222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耦合分析的应用场景</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ItgInsight耦合分析操作</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a:t>
            </a:r>
            <a:r>
              <a:rPr lang="en-US" altLang="zh-CN"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分钟</a:t>
            </a:r>
            <a:endParaRPr lang="zh-CN" altLang="en-US" sz="2220"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endParaRPr lang="zh-CN" altLang="en-US" sz="125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pic>
        <p:nvPicPr>
          <p:cNvPr id="17" name="图片 16" descr="圆角矩形"/>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36600" y="1868805"/>
            <a:ext cx="914400" cy="914400"/>
          </a:xfrm>
          <a:prstGeom prst="rect">
            <a:avLst/>
          </a:prstGeom>
        </p:spPr>
      </p:pic>
      <p:sp>
        <p:nvSpPr>
          <p:cNvPr id="18" name="文本框 17"/>
          <p:cNvSpPr txBox="1"/>
          <p:nvPr/>
        </p:nvSpPr>
        <p:spPr>
          <a:xfrm>
            <a:off x="756285" y="2179955"/>
            <a:ext cx="894715" cy="291465"/>
          </a:xfrm>
          <a:prstGeom prst="rect">
            <a:avLst/>
          </a:prstGeom>
          <a:noFill/>
        </p:spPr>
        <p:txBody>
          <a:bodyPr wrap="square" rtlCol="0">
            <a:spAutoFit/>
          </a:bodyPr>
          <a:p>
            <a:r>
              <a:rPr lang="zh-CN" altLang="en-US" b="1">
                <a:solidFill>
                  <a:schemeClr val="bg1"/>
                </a:solidFill>
              </a:rPr>
              <a:t>应用场景</a:t>
            </a:r>
            <a:endParaRPr lang="zh-CN" altLang="en-US" b="1">
              <a:solidFill>
                <a:schemeClr val="bg1"/>
              </a:solidFill>
            </a:endParaRPr>
          </a:p>
        </p:txBody>
      </p:sp>
      <p:cxnSp>
        <p:nvCxnSpPr>
          <p:cNvPr id="19" name="直接连接符 18"/>
          <p:cNvCxnSpPr/>
          <p:nvPr/>
        </p:nvCxnSpPr>
        <p:spPr>
          <a:xfrm flipV="1">
            <a:off x="1469390" y="402590"/>
            <a:ext cx="848995" cy="1604645"/>
          </a:xfrm>
          <a:prstGeom prst="line">
            <a:avLst/>
          </a:prstGeom>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flipV="1">
            <a:off x="1654810" y="1497965"/>
            <a:ext cx="655955" cy="570865"/>
          </a:xfrm>
          <a:prstGeom prst="line">
            <a:avLst/>
          </a:prstGeom>
        </p:spPr>
        <p:style>
          <a:lnRef idx="2">
            <a:schemeClr val="accent1"/>
          </a:lnRef>
          <a:fillRef idx="0">
            <a:srgbClr val="FFFFFF"/>
          </a:fillRef>
          <a:effectRef idx="0">
            <a:srgbClr val="FFFFFF"/>
          </a:effectRef>
          <a:fontRef idx="minor">
            <a:schemeClr val="tx1"/>
          </a:fontRef>
        </p:style>
      </p:cxnSp>
      <p:cxnSp>
        <p:nvCxnSpPr>
          <p:cNvPr id="21" name="直接连接符 20"/>
          <p:cNvCxnSpPr>
            <a:stCxn id="18" idx="3"/>
          </p:cNvCxnSpPr>
          <p:nvPr/>
        </p:nvCxnSpPr>
        <p:spPr>
          <a:xfrm flipV="1">
            <a:off x="1651000" y="2323465"/>
            <a:ext cx="682625" cy="2540"/>
          </a:xfrm>
          <a:prstGeom prst="line">
            <a:avLst/>
          </a:prstGeom>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1654810" y="2580640"/>
            <a:ext cx="687070" cy="553085"/>
          </a:xfrm>
          <a:prstGeom prst="line">
            <a:avLst/>
          </a:prstGeom>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1477645" y="2640330"/>
            <a:ext cx="817880" cy="1520190"/>
          </a:xfrm>
          <a:prstGeom prst="line">
            <a:avLst/>
          </a:prstGeom>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2411095" y="283210"/>
            <a:ext cx="5068570" cy="553085"/>
          </a:xfrm>
          <a:prstGeom prst="rect">
            <a:avLst/>
          </a:prstGeom>
          <a:noFill/>
        </p:spPr>
        <p:txBody>
          <a:bodyPr wrap="square" rtlCol="0">
            <a:spAutoFit/>
          </a:bodyPr>
          <a:p>
            <a:r>
              <a:rPr lang="zh-CN" altLang="en-US" sz="1000" b="1">
                <a:solidFill>
                  <a:srgbClr val="0070C0"/>
                </a:solidFill>
                <a:latin typeface="微软雅黑" panose="020B0503020204020204" pitchFamily="34" charset="-122"/>
                <a:cs typeface="微软雅黑 Light" panose="020B0502040204020203" pitchFamily="34" charset="-122"/>
              </a:rPr>
              <a:t>揭示研究领域结构：</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 耦合分析可以帮助揭示一个研究领域内不同元素（如期刊、作者、机构等）之间的关联和相互影响。通过分析这些关系，可以了解研究领域的结构，识别主导力量和关键节点。</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5" name="文本框 24"/>
          <p:cNvSpPr txBox="1"/>
          <p:nvPr/>
        </p:nvSpPr>
        <p:spPr>
          <a:xfrm>
            <a:off x="2411095" y="1223010"/>
            <a:ext cx="5068570" cy="553085"/>
          </a:xfrm>
          <a:prstGeom prst="rect">
            <a:avLst/>
          </a:prstGeom>
          <a:noFill/>
        </p:spPr>
        <p:txBody>
          <a:bodyPr wrap="square" rtlCol="0">
            <a:spAutoFit/>
          </a:bodyPr>
          <a:p>
            <a:r>
              <a:rPr lang="zh-CN" altLang="en-US" sz="1000" b="1">
                <a:solidFill>
                  <a:srgbClr val="0070C0"/>
                </a:solidFill>
              </a:rPr>
              <a:t>评估学科发展：</a:t>
            </a:r>
            <a:r>
              <a:rPr lang="zh-CN" altLang="en-US" sz="1000"/>
              <a:t> </a:t>
            </a:r>
            <a:r>
              <a:rPr lang="zh-CN" altLang="en-US" sz="1000">
                <a:latin typeface="微软雅黑 Light" panose="020B0502040204020203" pitchFamily="34" charset="-122"/>
                <a:ea typeface="微软雅黑 Light" panose="020B0502040204020203" pitchFamily="34" charset="-122"/>
              </a:rPr>
              <a:t>耦合分析有助于评估学科的发展情况，识别学科内的主要研究方向、研究热点和发展趋势。这有助于科研人员、政策制定者和机构更好地了解学科的动态，为未来的研究方向提供参考。</a:t>
            </a:r>
            <a:endParaRPr lang="zh-CN" altLang="en-US" sz="1000">
              <a:latin typeface="微软雅黑 Light" panose="020B0502040204020203" pitchFamily="34" charset="-122"/>
              <a:ea typeface="微软雅黑 Light" panose="020B0502040204020203" pitchFamily="34" charset="-122"/>
            </a:endParaRPr>
          </a:p>
        </p:txBody>
      </p:sp>
      <p:sp>
        <p:nvSpPr>
          <p:cNvPr id="30" name="文本框 29"/>
          <p:cNvSpPr txBox="1"/>
          <p:nvPr>
            <p:custDataLst>
              <p:tags r:id="rId3"/>
            </p:custDataLst>
          </p:nvPr>
        </p:nvSpPr>
        <p:spPr>
          <a:xfrm>
            <a:off x="2411095" y="2125345"/>
            <a:ext cx="5068570" cy="398780"/>
          </a:xfrm>
          <a:prstGeom prst="rect">
            <a:avLst/>
          </a:prstGeom>
          <a:noFill/>
        </p:spPr>
        <p:txBody>
          <a:bodyPr wrap="square" rtlCol="0">
            <a:spAutoFit/>
          </a:bodyPr>
          <a:p>
            <a:r>
              <a:rPr lang="zh-CN" altLang="en-US" sz="1000" b="1">
                <a:solidFill>
                  <a:srgbClr val="0070C0"/>
                </a:solidFill>
              </a:rPr>
              <a:t>科研政策制定：</a:t>
            </a:r>
            <a:r>
              <a:rPr lang="zh-CN" altLang="en-US" sz="1000">
                <a:solidFill>
                  <a:srgbClr val="0070C0"/>
                </a:solidFill>
              </a:rPr>
              <a:t> </a:t>
            </a:r>
            <a:r>
              <a:rPr lang="zh-CN" altLang="en-US" sz="1000">
                <a:latin typeface="微软雅黑 Light" panose="020B0502040204020203" pitchFamily="34" charset="-122"/>
                <a:ea typeface="微软雅黑 Light" panose="020B0502040204020203" pitchFamily="34" charset="-122"/>
              </a:rPr>
              <a:t>通过耦合分析，可以了解科研政策对不同研究元素的影响程度，为科研政策的制定提供依据。这有助于合理配置科研资源，促进科研体系的健康发展。</a:t>
            </a:r>
            <a:endParaRPr lang="zh-CN" altLang="en-US" sz="1000">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2411095" y="3004185"/>
            <a:ext cx="4807585" cy="553085"/>
          </a:xfrm>
          <a:prstGeom prst="rect">
            <a:avLst/>
          </a:prstGeom>
          <a:noFill/>
        </p:spPr>
        <p:txBody>
          <a:bodyPr wrap="square" rtlCol="0">
            <a:spAutoFit/>
          </a:bodyPr>
          <a:p>
            <a:r>
              <a:rPr lang="zh-CN" altLang="en-US" sz="1000" b="1">
                <a:solidFill>
                  <a:srgbClr val="0070C0"/>
                </a:solidFill>
              </a:rPr>
              <a:t>发现潜在合著机会：</a:t>
            </a:r>
            <a:r>
              <a:rPr lang="zh-CN" altLang="en-US" sz="1000"/>
              <a:t> </a:t>
            </a:r>
            <a:r>
              <a:rPr lang="zh-CN" altLang="en-US" sz="1000">
                <a:latin typeface="微软雅黑 Light" panose="020B0502040204020203" pitchFamily="34" charset="-122"/>
                <a:ea typeface="微软雅黑 Light" panose="020B0502040204020203" pitchFamily="34" charset="-122"/>
              </a:rPr>
              <a:t>耦合分析可以揭示不同研究者、机构或国家之间的潜在合著机会。通过了解彼此之间的关系，科研人员可以寻找合著伙伴，加强科研网络，提高科研水平。</a:t>
            </a:r>
            <a:endParaRPr lang="zh-CN" altLang="en-US" sz="1000">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2411095" y="4037330"/>
            <a:ext cx="4745355" cy="398780"/>
          </a:xfrm>
          <a:prstGeom prst="rect">
            <a:avLst/>
          </a:prstGeom>
          <a:noFill/>
        </p:spPr>
        <p:txBody>
          <a:bodyPr wrap="square" rtlCol="0">
            <a:spAutoFit/>
          </a:bodyPr>
          <a:p>
            <a:r>
              <a:rPr lang="zh-CN" altLang="en-US" sz="1000" b="1">
                <a:solidFill>
                  <a:srgbClr val="0070C0"/>
                </a:solidFill>
              </a:rPr>
              <a:t>识别研究热点：</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 耦合分析可以帮助识别当前研究领域的热点问题和关键议题，为研究者提供选择研究方向的参考依据。</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9525"/>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1" name="任意多边形: 形状 11"/>
          <p:cNvSpPr/>
          <p:nvPr>
            <p:custDataLst>
              <p:tags r:id="rId2"/>
            </p:custDataLst>
          </p:nvPr>
        </p:nvSpPr>
        <p:spPr>
          <a:xfrm>
            <a:off x="530543" y="-9525"/>
            <a:ext cx="8372475" cy="51435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3"/>
            </p:custDataLst>
          </p:nvPr>
        </p:nvSpPr>
        <p:spPr>
          <a:xfrm>
            <a:off x="822008" y="613886"/>
            <a:ext cx="582454" cy="58293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3" name="椭圆 32"/>
          <p:cNvSpPr/>
          <p:nvPr>
            <p:custDataLst>
              <p:tags r:id="rId4"/>
            </p:custDataLst>
          </p:nvPr>
        </p:nvSpPr>
        <p:spPr>
          <a:xfrm>
            <a:off x="1005364" y="708184"/>
            <a:ext cx="582454" cy="58293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5"/>
            </p:custDataLst>
          </p:nvPr>
        </p:nvSpPr>
        <p:spPr>
          <a:xfrm>
            <a:off x="1131094" y="4422458"/>
            <a:ext cx="573881" cy="573881"/>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6"/>
            </p:custDataLst>
          </p:nvPr>
        </p:nvGrpSpPr>
        <p:grpSpPr>
          <a:xfrm>
            <a:off x="7510463" y="3678079"/>
            <a:ext cx="1333024" cy="1265873"/>
            <a:chOff x="14021" y="6063"/>
            <a:chExt cx="4548" cy="4318"/>
          </a:xfrm>
        </p:grpSpPr>
        <p:sp>
          <p:nvSpPr>
            <p:cNvPr id="14" name="椭圆 13"/>
            <p:cNvSpPr/>
            <p:nvPr>
              <p:custDataLst>
                <p:tags r:id="rId7"/>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5" name="椭圆 14"/>
            <p:cNvSpPr/>
            <p:nvPr>
              <p:custDataLst>
                <p:tags r:id="rId8"/>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7" name="矩形 36"/>
          <p:cNvSpPr/>
          <p:nvPr>
            <p:custDataLst>
              <p:tags r:id="rId9"/>
            </p:custDataLst>
          </p:nvPr>
        </p:nvSpPr>
        <p:spPr>
          <a:xfrm>
            <a:off x="2017776" y="1576284"/>
            <a:ext cx="5108456" cy="34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16" name="Title 6"/>
          <p:cNvSpPr txBox="1"/>
          <p:nvPr>
            <p:custDataLst>
              <p:tags r:id="rId10"/>
            </p:custDataLst>
          </p:nvPr>
        </p:nvSpPr>
        <p:spPr>
          <a:xfrm>
            <a:off x="1142976" y="800089"/>
            <a:ext cx="6858048" cy="582368"/>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1600" b="1" spc="10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第三节 ItgInsight可视化分析（上）</a:t>
            </a:r>
            <a:endParaRPr lang="zh-CN" altLang="en-US" sz="1600" b="1" spc="10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itle 6"/>
          <p:cNvSpPr txBox="1"/>
          <p:nvPr>
            <p:custDataLst>
              <p:tags r:id="rId11"/>
            </p:custDataLst>
          </p:nvPr>
        </p:nvSpPr>
        <p:spPr>
          <a:xfrm>
            <a:off x="1130935" y="1692910"/>
            <a:ext cx="7106285" cy="325056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200" b="1"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教学目的：</a:t>
            </a:r>
            <a:endParaRPr lang="zh-CN" altLang="en-US" sz="1200" b="1"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1、掌握合著分析的应用场景，ItgInsight合著分析操作，基本原理。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2、掌握共现分析的应用场景，ItgInsight共现分析操作，基本原理。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3、掌握耦合分析的应用场景，ItgInsight耦合分析操作，基本原理。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4、掌握关联分析的应用场景，ItgInsight关联分析操作，基本原理。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5、掌握对应分析的应用场景，ItgInsight对应分析操作，基本原理。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6、掌握引证分析的应用场景，ItgInsight引证分析操作，基本原理。</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7、了解Graph Render、Slider面板调图方式。</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1" indent="0" algn="l" fontAlgn="ctr">
              <a:lnSpc>
                <a:spcPct val="120000"/>
              </a:lnSpc>
              <a:spcBef>
                <a:spcPts val="0"/>
              </a:spcBef>
              <a:spcAft>
                <a:spcPts val="800"/>
              </a:spcAft>
              <a:buSzPct val="100000"/>
              <a:buFont typeface="Calibri Light" panose="020F0302020204030204" charset="0"/>
            </a:pPr>
            <a:r>
              <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rPr>
              <a:t>8、了解共现网络图转为密度图、热力图、地形图操作。</a:t>
            </a:r>
            <a:endParaRPr lang="zh-CN" altLang="en-US" sz="1200" spc="40">
              <a:ln w="3175">
                <a:noFill/>
                <a:prstDash val="dash"/>
              </a:ln>
              <a:solidFill>
                <a:srgbClr val="0070C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1170940" y="1425575"/>
            <a:ext cx="6802120" cy="1630045"/>
          </a:xfrm>
          <a:prstGeom prst="rect">
            <a:avLst/>
          </a:prstGeom>
          <a:noFill/>
        </p:spPr>
        <p:txBody>
          <a:bodyPr wrap="square" rtlCol="0" anchor="t">
            <a:noAutofit/>
          </a:bodyPr>
          <a:p>
            <a:r>
              <a:rPr lang="zh-CN" altLang="en-US" b="1">
                <a:solidFill>
                  <a:srgbClr val="0070C0"/>
                </a:solidFill>
              </a:rPr>
              <a:t>操作(播放视频或现场操作)：</a:t>
            </a:r>
            <a:endParaRPr lang="zh-CN" altLang="en-US" b="1">
              <a:solidFill>
                <a:srgbClr val="0070C0"/>
              </a:solidFill>
            </a:endParaRPr>
          </a:p>
          <a:p>
            <a:r>
              <a:rPr lang="zh-CN" altLang="en-US">
                <a:latin typeface="微软雅黑 Light" panose="020B0502040204020203" pitchFamily="34" charset="-122"/>
                <a:ea typeface="微软雅黑 Light" panose="020B0502040204020203" pitchFamily="34" charset="-122"/>
              </a:rPr>
              <a:t>演示作者耦合、机构耦合可视化。</a:t>
            </a:r>
            <a:endParaRPr lang="zh-CN" altLang="en-US">
              <a:latin typeface="微软雅黑 Light" panose="020B0502040204020203" pitchFamily="34" charset="-122"/>
              <a:ea typeface="微软雅黑 Light" panose="020B0502040204020203" pitchFamily="34" charset="-122"/>
            </a:endParaRPr>
          </a:p>
          <a:p>
            <a:endParaRPr lang="zh-CN" altLang="en-US">
              <a:latin typeface="微软雅黑 Light" panose="020B0502040204020203" pitchFamily="34" charset="-122"/>
              <a:ea typeface="微软雅黑 Light" panose="020B0502040204020203" pitchFamily="34" charset="-122"/>
            </a:endParaRPr>
          </a:p>
          <a:p>
            <a:endParaRPr lang="zh-CN" altLang="en-US"/>
          </a:p>
          <a:p>
            <a:r>
              <a:rPr lang="zh-CN" altLang="en-US" b="1">
                <a:solidFill>
                  <a:srgbClr val="0070C0"/>
                </a:solidFill>
              </a:rPr>
              <a:t>基本原理</a:t>
            </a:r>
            <a:endParaRPr lang="zh-CN" altLang="en-US" b="1">
              <a:solidFill>
                <a:srgbClr val="0070C0"/>
              </a:solidFill>
            </a:endParaRPr>
          </a:p>
          <a:p>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A和B同时引用了C，A和B的具有耦合关系，引用的关系越多，耦合关系越强；A、B、C可以是单个文献，也可是作者、机构、国家等研究主体。如果A和B同时被C引用了，那么A和B就是共被引关系。</a:t>
            </a:r>
            <a:endParaRPr lang="zh-CN" altLang="en-US">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410335"/>
            <a:ext cx="8290560" cy="3355340"/>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四、</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关联分析的应用场景</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ItgInsight关联分析操作</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a:t>
            </a:r>
            <a:r>
              <a:rPr lang="en-US" altLang="zh-CN"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10分钟</a:t>
            </a:r>
            <a:endPar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sp>
        <p:nvSpPr>
          <p:cNvPr id="2" name="文本框 1"/>
          <p:cNvSpPr txBox="1"/>
          <p:nvPr/>
        </p:nvSpPr>
        <p:spPr>
          <a:xfrm>
            <a:off x="1936115" y="500380"/>
            <a:ext cx="5948680" cy="845185"/>
          </a:xfrm>
          <a:prstGeom prst="rect">
            <a:avLst/>
          </a:prstGeom>
          <a:noFill/>
        </p:spPr>
        <p:txBody>
          <a:bodyPr wrap="square" rtlCol="0">
            <a:spAutoFit/>
          </a:bodyPr>
          <a:p>
            <a:r>
              <a:rPr lang="zh-CN" altLang="en-US" b="1">
                <a:solidFill>
                  <a:srgbClr val="0070C0"/>
                </a:solidFill>
              </a:rPr>
              <a:t>应用场景</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文献或者研究主体A与B之间没有合著，也没有共同引用或共同被引用，但是A与B所用的关键词或者主题词相同或相似，相同或相似的越多，关联关系越强，可以用来发现潜在合著伙伴或者竞争对手。</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3" name="文本框 2"/>
          <p:cNvSpPr txBox="1"/>
          <p:nvPr/>
        </p:nvSpPr>
        <p:spPr>
          <a:xfrm>
            <a:off x="1936115" y="1560195"/>
            <a:ext cx="5948680" cy="475615"/>
          </a:xfrm>
          <a:prstGeom prst="rect">
            <a:avLst/>
          </a:prstGeom>
          <a:noFill/>
        </p:spPr>
        <p:txBody>
          <a:bodyPr wrap="square" rtlCol="0">
            <a:spAutoFit/>
          </a:bodyPr>
          <a:p>
            <a:r>
              <a:rPr lang="zh-CN" altLang="en-US" b="1">
                <a:solidFill>
                  <a:srgbClr val="0070C0"/>
                </a:solidFill>
              </a:rPr>
              <a:t>操作(播放视频或现场操作)：</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rPr>
              <a:t>分别演示机构之间基于关键词和学科的耦合分析可视化结果。</a:t>
            </a:r>
            <a:endParaRPr lang="zh-CN" altLang="en-US" sz="1200">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1936115" y="2243455"/>
            <a:ext cx="5948045" cy="660400"/>
          </a:xfrm>
          <a:prstGeom prst="rect">
            <a:avLst/>
          </a:prstGeom>
          <a:noFill/>
        </p:spPr>
        <p:txBody>
          <a:bodyPr wrap="square" rtlCol="0">
            <a:spAutoFit/>
          </a:bodyPr>
          <a:p>
            <a:r>
              <a:rPr lang="zh-CN" altLang="en-US" b="1">
                <a:solidFill>
                  <a:srgbClr val="0070C0"/>
                </a:solidFill>
              </a:rPr>
              <a:t>基本原理</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利用研究主体与关键词同现矩阵，采用 特征表示方法，对每个研究主体的文本特征进行表示，以夹角余弦作为研究主体之间关联度：</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5" name="文本框 4"/>
          <p:cNvSpPr txBox="1"/>
          <p:nvPr/>
        </p:nvSpPr>
        <p:spPr>
          <a:xfrm>
            <a:off x="1905635" y="3825875"/>
            <a:ext cx="5131435" cy="491490"/>
          </a:xfrm>
          <a:prstGeom prst="rect">
            <a:avLst/>
          </a:prstGeom>
          <a:noFill/>
        </p:spPr>
        <p:txBody>
          <a:bodyPr wrap="square" rtlCol="0">
            <a:spAutoFit/>
          </a:bodyPr>
          <a:p>
            <a:r>
              <a:rPr lang="zh-CN" altLang="en-US"/>
              <a:t>其中</a:t>
            </a:r>
            <a:r>
              <a:rPr lang="en-US" altLang="zh-CN"/>
              <a:t>                                                                </a:t>
            </a:r>
            <a:r>
              <a:rPr lang="zh-CN" altLang="en-US"/>
              <a:t> ， </a:t>
            </a:r>
            <a:r>
              <a:rPr lang="en-US" altLang="zh-CN"/>
              <a:t>   </a:t>
            </a:r>
            <a:r>
              <a:rPr lang="zh-CN" altLang="en-US"/>
              <a:t>为词 </a:t>
            </a:r>
            <a:r>
              <a:rPr lang="en-US" altLang="zh-CN"/>
              <a:t>   </a:t>
            </a:r>
            <a:r>
              <a:rPr lang="zh-CN" altLang="en-US"/>
              <a:t>在研究主体</a:t>
            </a:r>
            <a:r>
              <a:rPr lang="en-US" altLang="zh-CN" i="1"/>
              <a:t>A</a:t>
            </a:r>
            <a:r>
              <a:rPr lang="zh-CN" altLang="en-US"/>
              <a:t>中出现频率的</a:t>
            </a:r>
            <a:r>
              <a:rPr lang="en-US" altLang="zh-CN"/>
              <a:t>        </a:t>
            </a:r>
            <a:r>
              <a:rPr lang="zh-CN" altLang="en-US"/>
              <a:t>函数值。</a:t>
            </a:r>
            <a:endParaRPr lang="zh-CN" altLang="en-US"/>
          </a:p>
        </p:txBody>
      </p:sp>
      <p:graphicFrame>
        <p:nvGraphicFramePr>
          <p:cNvPr id="6" name="对象 5"/>
          <p:cNvGraphicFramePr/>
          <p:nvPr>
            <p:custDataLst>
              <p:tags r:id="rId1"/>
            </p:custDataLst>
          </p:nvPr>
        </p:nvGraphicFramePr>
        <p:xfrm>
          <a:off x="2815590" y="2903855"/>
          <a:ext cx="2787650" cy="754380"/>
        </p:xfrm>
        <a:graphic>
          <a:graphicData uri="http://schemas.openxmlformats.org/presentationml/2006/ole">
            <mc:AlternateContent xmlns:mc="http://schemas.openxmlformats.org/markup-compatibility/2006">
              <mc:Choice xmlns:v="urn:schemas-microsoft-com:vml" Requires="v">
                <p:oleObj spid="_x0000_s7" name="" r:id="rId2" imgW="2278380" imgH="754380" progId="Word.Document.8">
                  <p:embed/>
                </p:oleObj>
              </mc:Choice>
              <mc:Fallback>
                <p:oleObj name="" r:id="rId2" imgW="2278380" imgH="754380" progId="Word.Document.8">
                  <p:embed/>
                  <p:pic>
                    <p:nvPicPr>
                      <p:cNvPr id="0" name="图片 6"/>
                      <p:cNvPicPr/>
                      <p:nvPr/>
                    </p:nvPicPr>
                    <p:blipFill>
                      <a:blip r:embed="rId3"/>
                      <a:stretch>
                        <a:fillRect/>
                      </a:stretch>
                    </p:blipFill>
                    <p:spPr>
                      <a:xfrm>
                        <a:off x="2815590" y="2903855"/>
                        <a:ext cx="2787650" cy="754380"/>
                      </a:xfrm>
                      <a:prstGeom prst="rect">
                        <a:avLst/>
                      </a:prstGeom>
                    </p:spPr>
                  </p:pic>
                </p:oleObj>
              </mc:Fallback>
            </mc:AlternateContent>
          </a:graphicData>
        </a:graphic>
      </p:graphicFrame>
      <p:graphicFrame>
        <p:nvGraphicFramePr>
          <p:cNvPr id="8" name="对象 7"/>
          <p:cNvGraphicFramePr/>
          <p:nvPr>
            <p:custDataLst>
              <p:tags r:id="rId4"/>
            </p:custDataLst>
          </p:nvPr>
        </p:nvGraphicFramePr>
        <p:xfrm>
          <a:off x="2345055" y="3801428"/>
          <a:ext cx="2957195" cy="2114550"/>
        </p:xfrm>
        <a:graphic>
          <a:graphicData uri="http://schemas.openxmlformats.org/presentationml/2006/ole">
            <mc:AlternateContent xmlns:mc="http://schemas.openxmlformats.org/markup-compatibility/2006">
              <mc:Choice xmlns:v="urn:schemas-microsoft-com:vml" Requires="v">
                <p:oleObj spid="_x0000_s10" name="" r:id="rId5" imgW="2533015" imgH="1637030" progId="Word.Document.8">
                  <p:embed/>
                </p:oleObj>
              </mc:Choice>
              <mc:Fallback>
                <p:oleObj name="" r:id="rId5" imgW="2533015" imgH="1637030" progId="Word.Document.8">
                  <p:embed/>
                  <p:pic>
                    <p:nvPicPr>
                      <p:cNvPr id="0" name="图片 9"/>
                      <p:cNvPicPr/>
                      <p:nvPr/>
                    </p:nvPicPr>
                    <p:blipFill>
                      <a:blip r:embed="rId6"/>
                      <a:stretch>
                        <a:fillRect/>
                      </a:stretch>
                    </p:blipFill>
                    <p:spPr>
                      <a:xfrm>
                        <a:off x="2345055" y="3801428"/>
                        <a:ext cx="2957195" cy="211455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7" imgW="88265" imgH="241300" progId="Equation.KSEE3">
                  <p:embed/>
                </p:oleObj>
              </mc:Choice>
              <mc:Fallback>
                <p:oleObj name="" r:id="rId7" imgW="88265" imgH="241300" progId="Equation.KSEE3">
                  <p:embed/>
                  <p:pic>
                    <p:nvPicPr>
                      <p:cNvPr id="0" name="图片 1024"/>
                      <p:cNvPicPr/>
                      <p:nvPr/>
                    </p:nvPicPr>
                    <p:blipFill>
                      <a:blip r:embed="rId8"/>
                      <a:stretch>
                        <a:fillRect/>
                      </a:stretch>
                    </p:blipFill>
                    <p:spPr>
                      <a:xfrm>
                        <a:off x="4527868" y="2451100"/>
                        <a:ext cx="88265" cy="241300"/>
                      </a:xfrm>
                      <a:prstGeom prst="rect">
                        <a:avLst/>
                      </a:prstGeom>
                    </p:spPr>
                  </p:pic>
                </p:oleObj>
              </mc:Fallback>
            </mc:AlternateContent>
          </a:graphicData>
        </a:graphic>
      </p:graphicFrame>
      <p:graphicFrame>
        <p:nvGraphicFramePr>
          <p:cNvPr id="34" name="对象 33"/>
          <p:cNvGraphicFramePr/>
          <p:nvPr>
            <p:custDataLst>
              <p:tags r:id="rId9"/>
            </p:custDataLst>
          </p:nvPr>
        </p:nvGraphicFramePr>
        <p:xfrm>
          <a:off x="5356225" y="3851275"/>
          <a:ext cx="301625" cy="236855"/>
        </p:xfrm>
        <a:graphic>
          <a:graphicData uri="http://schemas.openxmlformats.org/presentationml/2006/ole">
            <mc:AlternateContent xmlns:mc="http://schemas.openxmlformats.org/markup-compatibility/2006">
              <mc:Choice xmlns:v="urn:schemas-microsoft-com:vml" Requires="v">
                <p:oleObj spid="_x0000_s35" name="" r:id="rId10" imgW="344805" imgH="232410" progId="Equation.KSEE3">
                  <p:embed/>
                </p:oleObj>
              </mc:Choice>
              <mc:Fallback>
                <p:oleObj name="" r:id="rId10" imgW="344805" imgH="232410" progId="Equation.KSEE3">
                  <p:embed/>
                  <p:pic>
                    <p:nvPicPr>
                      <p:cNvPr id="0" name="图片 34"/>
                      <p:cNvPicPr/>
                      <p:nvPr/>
                    </p:nvPicPr>
                    <p:blipFill>
                      <a:blip r:embed="rId11"/>
                      <a:stretch>
                        <a:fillRect/>
                      </a:stretch>
                    </p:blipFill>
                    <p:spPr>
                      <a:xfrm>
                        <a:off x="5356225" y="3851275"/>
                        <a:ext cx="301625" cy="236855"/>
                      </a:xfrm>
                      <a:prstGeom prst="rect">
                        <a:avLst/>
                      </a:prstGeom>
                    </p:spPr>
                  </p:pic>
                </p:oleObj>
              </mc:Fallback>
            </mc:AlternateContent>
          </a:graphicData>
        </a:graphic>
      </p:graphicFrame>
      <p:graphicFrame>
        <p:nvGraphicFramePr>
          <p:cNvPr id="37" name="对象 36"/>
          <p:cNvGraphicFramePr/>
          <p:nvPr>
            <p:custDataLst>
              <p:tags r:id="rId12"/>
            </p:custDataLst>
          </p:nvPr>
        </p:nvGraphicFramePr>
        <p:xfrm>
          <a:off x="5938520" y="3876358"/>
          <a:ext cx="337185" cy="236855"/>
        </p:xfrm>
        <a:graphic>
          <a:graphicData uri="http://schemas.openxmlformats.org/presentationml/2006/ole">
            <mc:AlternateContent xmlns:mc="http://schemas.openxmlformats.org/markup-compatibility/2006">
              <mc:Choice xmlns:v="urn:schemas-microsoft-com:vml" Requires="v">
                <p:oleObj spid="_x0000_s38" name="" r:id="rId13" imgW="196215" imgH="232410" progId="Equation.KSEE3">
                  <p:embed/>
                </p:oleObj>
              </mc:Choice>
              <mc:Fallback>
                <p:oleObj name="" r:id="rId13" imgW="196215" imgH="232410" progId="Equation.KSEE3">
                  <p:embed/>
                  <p:pic>
                    <p:nvPicPr>
                      <p:cNvPr id="0" name="图片 37"/>
                      <p:cNvPicPr/>
                      <p:nvPr/>
                    </p:nvPicPr>
                    <p:blipFill>
                      <a:blip r:embed="rId14"/>
                      <a:stretch>
                        <a:fillRect/>
                      </a:stretch>
                    </p:blipFill>
                    <p:spPr>
                      <a:xfrm>
                        <a:off x="5938520" y="3876358"/>
                        <a:ext cx="337185" cy="236855"/>
                      </a:xfrm>
                      <a:prstGeom prst="rect">
                        <a:avLst/>
                      </a:prstGeom>
                    </p:spPr>
                  </p:pic>
                </p:oleObj>
              </mc:Fallback>
            </mc:AlternateContent>
          </a:graphicData>
        </a:graphic>
      </p:graphicFrame>
      <p:graphicFrame>
        <p:nvGraphicFramePr>
          <p:cNvPr id="40" name="对象 39"/>
          <p:cNvGraphicFramePr/>
          <p:nvPr>
            <p:custDataLst>
              <p:tags r:id="rId15"/>
            </p:custDataLst>
          </p:nvPr>
        </p:nvGraphicFramePr>
        <p:xfrm>
          <a:off x="3284855" y="4083050"/>
          <a:ext cx="304800" cy="180340"/>
        </p:xfrm>
        <a:graphic>
          <a:graphicData uri="http://schemas.openxmlformats.org/presentationml/2006/ole">
            <mc:AlternateContent xmlns:mc="http://schemas.openxmlformats.org/markup-compatibility/2006">
              <mc:Choice xmlns:v="urn:schemas-microsoft-com:vml" Requires="v">
                <p:oleObj spid="_x0000_s41" name="" r:id="rId16" imgW="330200" imgH="203200" progId="Equation.KSEE3">
                  <p:embed/>
                </p:oleObj>
              </mc:Choice>
              <mc:Fallback>
                <p:oleObj name="" r:id="rId16" imgW="330200" imgH="203200" progId="Equation.KSEE3">
                  <p:embed/>
                  <p:pic>
                    <p:nvPicPr>
                      <p:cNvPr id="0" name="图片 40"/>
                      <p:cNvPicPr/>
                      <p:nvPr/>
                    </p:nvPicPr>
                    <p:blipFill>
                      <a:blip r:embed="rId17"/>
                      <a:stretch>
                        <a:fillRect/>
                      </a:stretch>
                    </p:blipFill>
                    <p:spPr>
                      <a:xfrm>
                        <a:off x="3284855" y="4083050"/>
                        <a:ext cx="304800" cy="1803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410335"/>
            <a:ext cx="8290560" cy="3355340"/>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五、</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对应分析的应用场景</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ItgInsight对应分析操作</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a:t>
            </a:r>
            <a:r>
              <a:rPr lang="en-US" altLang="zh-CN"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分钟</a:t>
            </a:r>
            <a:endPar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sp>
        <p:nvSpPr>
          <p:cNvPr id="2" name="文本框 1"/>
          <p:cNvSpPr txBox="1"/>
          <p:nvPr/>
        </p:nvSpPr>
        <p:spPr>
          <a:xfrm>
            <a:off x="1936115" y="1236345"/>
            <a:ext cx="6817995" cy="1677035"/>
          </a:xfrm>
          <a:prstGeom prst="rect">
            <a:avLst/>
          </a:prstGeom>
          <a:noFill/>
        </p:spPr>
        <p:txBody>
          <a:bodyPr wrap="square" rtlCol="0">
            <a:noAutofit/>
          </a:bodyPr>
          <a:p>
            <a:r>
              <a:rPr lang="zh-CN" altLang="en-US" b="1">
                <a:solidFill>
                  <a:srgbClr val="0070C0"/>
                </a:solidFill>
              </a:rPr>
              <a:t>应用场景</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对应分析可以理解为二维或二模关联分析，同时分析研究主体之间的关联，研究内容之间的关联，以及研究主体与研究内容之间的关联，从而了解各个机构研究内容的关联性，明晰研究主体的研究重点、技术优势，发现研究主体、研究内容的进展以及相互之间的推动、促进、依存、演化关系，有利于科技发展战略的制定，研究机构的科技管理，研究者个人研究能力的提升。</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3" name="文本框 2"/>
          <p:cNvSpPr txBox="1"/>
          <p:nvPr/>
        </p:nvSpPr>
        <p:spPr>
          <a:xfrm>
            <a:off x="1936115" y="2913380"/>
            <a:ext cx="5948680" cy="475615"/>
          </a:xfrm>
          <a:prstGeom prst="rect">
            <a:avLst/>
          </a:prstGeom>
          <a:noFill/>
        </p:spPr>
        <p:txBody>
          <a:bodyPr wrap="square" rtlCol="0">
            <a:spAutoFit/>
          </a:bodyPr>
          <a:p>
            <a:r>
              <a:rPr lang="zh-CN" altLang="en-US" b="1">
                <a:solidFill>
                  <a:srgbClr val="0070C0"/>
                </a:solidFill>
              </a:rPr>
              <a:t>操作(播放视频或现场操作)：</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rPr>
              <a:t>演示机构与学科之间的对应分析可视化</a:t>
            </a:r>
            <a:endParaRPr lang="zh-CN" altLang="en-US" sz="1200">
              <a:latin typeface="微软雅黑 Light" panose="020B0502040204020203" pitchFamily="34" charset="-122"/>
              <a:ea typeface="微软雅黑 Light" panose="020B0502040204020203" pitchFamily="34" charset="-122"/>
            </a:endParaRPr>
          </a:p>
        </p:txBody>
      </p:sp>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1" imgW="88265" imgH="241300" progId="Equation.KSEE3">
                  <p:embed/>
                </p:oleObj>
              </mc:Choice>
              <mc:Fallback>
                <p:oleObj name="" r:id="rId1" imgW="88265" imgH="241300" progId="Equation.KSEE3">
                  <p:embed/>
                  <p:pic>
                    <p:nvPicPr>
                      <p:cNvPr id="0" name="图片 1024"/>
                      <p:cNvPicPr/>
                      <p:nvPr/>
                    </p:nvPicPr>
                    <p:blipFill>
                      <a:blip r:embed="rId2"/>
                      <a:stretch>
                        <a:fillRect/>
                      </a:stretch>
                    </p:blipFill>
                    <p:spPr>
                      <a:xfrm>
                        <a:off x="4527868" y="2451100"/>
                        <a:ext cx="88265" cy="241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1" imgW="88265" imgH="241300" progId="Equation.KSEE3">
                  <p:embed/>
                </p:oleObj>
              </mc:Choice>
              <mc:Fallback>
                <p:oleObj name="" r:id="rId1" imgW="88265" imgH="241300" progId="Equation.KSEE3">
                  <p:embed/>
                  <p:pic>
                    <p:nvPicPr>
                      <p:cNvPr id="0" name="图片 1024"/>
                      <p:cNvPicPr/>
                      <p:nvPr/>
                    </p:nvPicPr>
                    <p:blipFill>
                      <a:blip r:embed="rId2"/>
                      <a:stretch>
                        <a:fillRect/>
                      </a:stretch>
                    </p:blipFill>
                    <p:spPr>
                      <a:xfrm>
                        <a:off x="4527868" y="2451100"/>
                        <a:ext cx="88265" cy="241300"/>
                      </a:xfrm>
                      <a:prstGeom prst="rect">
                        <a:avLst/>
                      </a:prstGeom>
                    </p:spPr>
                  </p:pic>
                </p:oleObj>
              </mc:Fallback>
            </mc:AlternateContent>
          </a:graphicData>
        </a:graphic>
      </p:graphicFrame>
      <p:sp>
        <p:nvSpPr>
          <p:cNvPr id="4" name="文本框 3"/>
          <p:cNvSpPr txBox="1"/>
          <p:nvPr/>
        </p:nvSpPr>
        <p:spPr>
          <a:xfrm>
            <a:off x="370205" y="680085"/>
            <a:ext cx="2739390" cy="947420"/>
          </a:xfrm>
          <a:prstGeom prst="rect">
            <a:avLst/>
          </a:prstGeom>
          <a:noFill/>
        </p:spPr>
        <p:txBody>
          <a:bodyPr wrap="square" rtlCol="0">
            <a:noAutofit/>
          </a:bodyPr>
          <a:p>
            <a:r>
              <a:rPr lang="zh-CN" altLang="en-US">
                <a:solidFill>
                  <a:srgbClr val="0070C0"/>
                </a:solidFill>
              </a:rPr>
              <a:t>基本原理</a:t>
            </a:r>
            <a:endParaRPr lang="zh-CN" altLang="en-US">
              <a:solidFill>
                <a:srgbClr val="0070C0"/>
              </a:solidFill>
            </a:endParaRPr>
          </a:p>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在关联度计算上，基于对应分析方法进行算法改进，首先构建学术主体与学术热点（技术类别或技术关键词）之间的同现频率矩阵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然后利用变换</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5" name="对象 4"/>
          <p:cNvGraphicFramePr/>
          <p:nvPr>
            <p:custDataLst>
              <p:tags r:id="rId3"/>
            </p:custDataLst>
          </p:nvPr>
        </p:nvGraphicFramePr>
        <p:xfrm>
          <a:off x="501015" y="1627505"/>
          <a:ext cx="2446020" cy="622935"/>
        </p:xfrm>
        <a:graphic>
          <a:graphicData uri="http://schemas.openxmlformats.org/presentationml/2006/ole">
            <mc:AlternateContent xmlns:mc="http://schemas.openxmlformats.org/markup-compatibility/2006">
              <mc:Choice xmlns:v="urn:schemas-microsoft-com:vml" Requires="v">
                <p:oleObj spid="_x0000_s6" name="" r:id="rId4" imgW="2307590" imgH="554990" progId="Word.Document.8">
                  <p:embed/>
                </p:oleObj>
              </mc:Choice>
              <mc:Fallback>
                <p:oleObj name="" r:id="rId4" imgW="2307590" imgH="554990" progId="Word.Document.8">
                  <p:embed/>
                  <p:pic>
                    <p:nvPicPr>
                      <p:cNvPr id="0" name="图片 5"/>
                      <p:cNvPicPr/>
                      <p:nvPr/>
                    </p:nvPicPr>
                    <p:blipFill>
                      <a:blip r:embed="rId5"/>
                      <a:stretch>
                        <a:fillRect/>
                      </a:stretch>
                    </p:blipFill>
                    <p:spPr>
                      <a:xfrm>
                        <a:off x="501015" y="1627505"/>
                        <a:ext cx="2446020" cy="622935"/>
                      </a:xfrm>
                      <a:prstGeom prst="rect">
                        <a:avLst/>
                      </a:prstGeom>
                    </p:spPr>
                  </p:pic>
                </p:oleObj>
              </mc:Fallback>
            </mc:AlternateContent>
          </a:graphicData>
        </a:graphic>
      </p:graphicFrame>
      <p:sp>
        <p:nvSpPr>
          <p:cNvPr id="7" name="文本框 6"/>
          <p:cNvSpPr txBox="1"/>
          <p:nvPr/>
        </p:nvSpPr>
        <p:spPr>
          <a:xfrm>
            <a:off x="370840" y="2264410"/>
            <a:ext cx="2576195" cy="706755"/>
          </a:xfrm>
          <a:prstGeom prst="rect">
            <a:avLst/>
          </a:prstGeom>
          <a:noFill/>
        </p:spPr>
        <p:txBody>
          <a:bodyPr wrap="square" rtlCol="0">
            <a:sp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进行矩阵变换，得到矩阵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，计算得到非零特征值 </a:t>
            </a:r>
            <a:r>
              <a:rPr lang="en-US" altLang="zh-CN" sz="100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及其对应的特征向量，进而得到学术主体变量和学术热点变量在特征向量上的载荷矩阵。</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14" name="对象 13"/>
          <p:cNvGraphicFramePr/>
          <p:nvPr>
            <p:custDataLst>
              <p:tags r:id="rId6"/>
            </p:custDataLst>
          </p:nvPr>
        </p:nvGraphicFramePr>
        <p:xfrm>
          <a:off x="1833245" y="2305685"/>
          <a:ext cx="610235" cy="193040"/>
        </p:xfrm>
        <a:graphic>
          <a:graphicData uri="http://schemas.openxmlformats.org/presentationml/2006/ole">
            <mc:AlternateContent xmlns:mc="http://schemas.openxmlformats.org/markup-compatibility/2006">
              <mc:Choice xmlns:v="urn:schemas-microsoft-com:vml" Requires="v">
                <p:oleObj spid="_x0000_s17" name="" r:id="rId7" imgW="634365" imgH="228600" progId="Equation.KSEE3">
                  <p:embed/>
                </p:oleObj>
              </mc:Choice>
              <mc:Fallback>
                <p:oleObj name="" r:id="rId7" imgW="634365" imgH="228600" progId="Equation.KSEE3">
                  <p:embed/>
                  <p:pic>
                    <p:nvPicPr>
                      <p:cNvPr id="0" name="图片 16"/>
                      <p:cNvPicPr/>
                      <p:nvPr/>
                    </p:nvPicPr>
                    <p:blipFill>
                      <a:blip r:embed="rId8"/>
                      <a:stretch>
                        <a:fillRect/>
                      </a:stretch>
                    </p:blipFill>
                    <p:spPr>
                      <a:xfrm>
                        <a:off x="1833245" y="2305685"/>
                        <a:ext cx="610235" cy="193040"/>
                      </a:xfrm>
                      <a:prstGeom prst="rect">
                        <a:avLst/>
                      </a:prstGeom>
                    </p:spPr>
                  </p:pic>
                </p:oleObj>
              </mc:Fallback>
            </mc:AlternateContent>
          </a:graphicData>
        </a:graphic>
      </p:graphicFrame>
      <p:graphicFrame>
        <p:nvGraphicFramePr>
          <p:cNvPr id="18" name="对象 17"/>
          <p:cNvGraphicFramePr/>
          <p:nvPr>
            <p:custDataLst>
              <p:tags r:id="rId9"/>
            </p:custDataLst>
          </p:nvPr>
        </p:nvGraphicFramePr>
        <p:xfrm>
          <a:off x="1388110" y="2453640"/>
          <a:ext cx="965835" cy="193040"/>
        </p:xfrm>
        <a:graphic>
          <a:graphicData uri="http://schemas.openxmlformats.org/presentationml/2006/ole">
            <mc:AlternateContent xmlns:mc="http://schemas.openxmlformats.org/markup-compatibility/2006">
              <mc:Choice xmlns:v="urn:schemas-microsoft-com:vml" Requires="v">
                <p:oleObj spid="_x0000_s19" name="" r:id="rId10" imgW="990600" imgH="228600" progId="Equation.KSEE3">
                  <p:embed/>
                </p:oleObj>
              </mc:Choice>
              <mc:Fallback>
                <p:oleObj name="" r:id="rId10" imgW="990600" imgH="228600" progId="Equation.KSEE3">
                  <p:embed/>
                  <p:pic>
                    <p:nvPicPr>
                      <p:cNvPr id="0" name="图片 18"/>
                      <p:cNvPicPr/>
                      <p:nvPr/>
                    </p:nvPicPr>
                    <p:blipFill>
                      <a:blip r:embed="rId11"/>
                      <a:stretch>
                        <a:fillRect/>
                      </a:stretch>
                    </p:blipFill>
                    <p:spPr>
                      <a:xfrm>
                        <a:off x="1388110" y="2453640"/>
                        <a:ext cx="965835" cy="193040"/>
                      </a:xfrm>
                      <a:prstGeom prst="rect">
                        <a:avLst/>
                      </a:prstGeom>
                    </p:spPr>
                  </p:pic>
                </p:oleObj>
              </mc:Fallback>
            </mc:AlternateContent>
          </a:graphicData>
        </a:graphic>
      </p:graphicFrame>
      <p:graphicFrame>
        <p:nvGraphicFramePr>
          <p:cNvPr id="21" name="对象 20"/>
          <p:cNvGraphicFramePr/>
          <p:nvPr>
            <p:custDataLst>
              <p:tags r:id="rId12"/>
            </p:custDataLst>
          </p:nvPr>
        </p:nvGraphicFramePr>
        <p:xfrm>
          <a:off x="97155" y="2971165"/>
          <a:ext cx="1291590" cy="1034415"/>
        </p:xfrm>
        <a:graphic>
          <a:graphicData uri="http://schemas.openxmlformats.org/presentationml/2006/ole">
            <mc:AlternateContent xmlns:mc="http://schemas.openxmlformats.org/markup-compatibility/2006">
              <mc:Choice xmlns:v="urn:schemas-microsoft-com:vml" Requires="v">
                <p:oleObj spid="_x0000_s22" name="" r:id="rId13" imgW="1774190" imgH="1097280" progId="Word.Document.8">
                  <p:embed/>
                </p:oleObj>
              </mc:Choice>
              <mc:Fallback>
                <p:oleObj name="" r:id="rId13" imgW="1774190" imgH="1097280" progId="Word.Document.8">
                  <p:embed/>
                  <p:pic>
                    <p:nvPicPr>
                      <p:cNvPr id="0" name="图片 21"/>
                      <p:cNvPicPr/>
                      <p:nvPr/>
                    </p:nvPicPr>
                    <p:blipFill>
                      <a:blip r:embed="rId14"/>
                      <a:stretch>
                        <a:fillRect/>
                      </a:stretch>
                    </p:blipFill>
                    <p:spPr>
                      <a:xfrm>
                        <a:off x="97155" y="2971165"/>
                        <a:ext cx="1291590" cy="1034415"/>
                      </a:xfrm>
                      <a:prstGeom prst="rect">
                        <a:avLst/>
                      </a:prstGeom>
                    </p:spPr>
                  </p:pic>
                </p:oleObj>
              </mc:Fallback>
            </mc:AlternateContent>
          </a:graphicData>
        </a:graphic>
      </p:graphicFrame>
      <p:graphicFrame>
        <p:nvGraphicFramePr>
          <p:cNvPr id="23" name="对象 22"/>
          <p:cNvGraphicFramePr/>
          <p:nvPr>
            <p:custDataLst>
              <p:tags r:id="rId15"/>
            </p:custDataLst>
          </p:nvPr>
        </p:nvGraphicFramePr>
        <p:xfrm>
          <a:off x="1573530" y="2985135"/>
          <a:ext cx="1373505" cy="1030605"/>
        </p:xfrm>
        <a:graphic>
          <a:graphicData uri="http://schemas.openxmlformats.org/presentationml/2006/ole">
            <mc:AlternateContent xmlns:mc="http://schemas.openxmlformats.org/markup-compatibility/2006">
              <mc:Choice xmlns:v="urn:schemas-microsoft-com:vml" Requires="v">
                <p:oleObj spid="_x0000_s24" name="" r:id="rId16" imgW="1774190" imgH="1097280" progId="Word.Document.8">
                  <p:embed/>
                </p:oleObj>
              </mc:Choice>
              <mc:Fallback>
                <p:oleObj name="" r:id="rId16" imgW="1774190" imgH="1097280" progId="Word.Document.8">
                  <p:embed/>
                  <p:pic>
                    <p:nvPicPr>
                      <p:cNvPr id="0" name="图片 23"/>
                      <p:cNvPicPr/>
                      <p:nvPr/>
                    </p:nvPicPr>
                    <p:blipFill>
                      <a:blip r:embed="rId17"/>
                      <a:stretch>
                        <a:fillRect/>
                      </a:stretch>
                    </p:blipFill>
                    <p:spPr>
                      <a:xfrm>
                        <a:off x="1573530" y="2985135"/>
                        <a:ext cx="1373505" cy="1030605"/>
                      </a:xfrm>
                      <a:prstGeom prst="rect">
                        <a:avLst/>
                      </a:prstGeom>
                    </p:spPr>
                  </p:pic>
                </p:oleObj>
              </mc:Fallback>
            </mc:AlternateContent>
          </a:graphicData>
        </a:graphic>
      </p:graphicFrame>
      <p:sp>
        <p:nvSpPr>
          <p:cNvPr id="25" name="文本框 24"/>
          <p:cNvSpPr txBox="1"/>
          <p:nvPr/>
        </p:nvSpPr>
        <p:spPr>
          <a:xfrm>
            <a:off x="3541395" y="852170"/>
            <a:ext cx="4213225" cy="1938020"/>
          </a:xfrm>
          <a:prstGeom prst="rect">
            <a:avLst/>
          </a:prstGeom>
          <a:solidFill>
            <a:schemeClr val="bg1"/>
          </a:solidFill>
        </p:spPr>
        <p:txBody>
          <a:bodyPr wrap="square" rtlCol="0">
            <a:spAutoFit/>
          </a:bodyPr>
          <a:p>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以载荷矩阵作为学术主体变量和技术热点变量在多维空间中的坐标，最后利用坐标计算各个变量之间的距离，得到距离矩阵 </a:t>
            </a:r>
            <a:r>
              <a:rPr lang="en-US" altLang="zh-CN"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，用</a:t>
            </a:r>
            <a:r>
              <a:rPr lang="en-US" altLang="zh-CN"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表示主体变量或热点变量</a:t>
            </a:r>
            <a:r>
              <a:rPr lang="en-US" altLang="zh-CN"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之间的关联数值，完成关联度的计算。</a:t>
            </a:r>
            <a:endPar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endPar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以上计算过程与经典对应分析不同之处在于：对应分析选择载荷矩阵的前2列或3列作为二维或三维空间中点的坐标，并以这些列对应的特征值和与所有特征值和的比值——累计贡献率，作为结果可信的评价指标。一般情况下，累计贡献率小于1，随着累计贡献率的降低，分析结果可信度降低。本文则选择载荷矩阵的所有列作为</a:t>
            </a:r>
            <a:r>
              <a:rPr lang="en-US" altLang="zh-CN" sz="1000" i="1">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P</a:t>
            </a:r>
            <a:r>
              <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rPr>
              <a:t>维空间点的坐标，累计贡献率为1。</a:t>
            </a:r>
            <a:endPar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endParaRPr lang="zh-CN" altLang="en-US" sz="10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6" name="文本框 25"/>
          <p:cNvSpPr txBox="1"/>
          <p:nvPr/>
        </p:nvSpPr>
        <p:spPr>
          <a:xfrm>
            <a:off x="3634105" y="3179445"/>
            <a:ext cx="4027805" cy="291465"/>
          </a:xfrm>
          <a:prstGeom prst="rect">
            <a:avLst/>
          </a:prstGeom>
          <a:noFill/>
        </p:spPr>
        <p:txBody>
          <a:bodyPr wrap="square" rtlCol="0">
            <a:spAutoFit/>
          </a:bodyPr>
          <a:p>
            <a:r>
              <a:rPr lang="zh-CN" altLang="en-US" b="1">
                <a:solidFill>
                  <a:srgbClr val="0070C0"/>
                </a:solidFill>
                <a:latin typeface="微软雅黑 Light" panose="020B0502040204020203" pitchFamily="34" charset="-122"/>
                <a:ea typeface="微软雅黑 Light" panose="020B0502040204020203" pitchFamily="34" charset="-122"/>
              </a:rPr>
              <a:t>缺点：</a:t>
            </a:r>
            <a:r>
              <a:rPr lang="zh-CN" altLang="en-US">
                <a:latin typeface="微软雅黑 Light" panose="020B0502040204020203" pitchFamily="34" charset="-122"/>
                <a:ea typeface="微软雅黑 Light" panose="020B0502040204020203" pitchFamily="34" charset="-122"/>
              </a:rPr>
              <a:t>对应分析应用较少，两个维度不能差太多。</a:t>
            </a:r>
            <a:endParaRPr lang="zh-CN" altLang="en-US">
              <a:latin typeface="微软雅黑 Light" panose="020B0502040204020203" pitchFamily="34" charset="-122"/>
              <a:ea typeface="微软雅黑 Light" panose="020B0502040204020203" pitchFamily="34" charset="-122"/>
            </a:endParaRPr>
          </a:p>
        </p:txBody>
      </p:sp>
      <p:graphicFrame>
        <p:nvGraphicFramePr>
          <p:cNvPr id="28" name="对象 27"/>
          <p:cNvGraphicFramePr/>
          <p:nvPr>
            <p:custDataLst>
              <p:tags r:id="rId18"/>
            </p:custDataLst>
          </p:nvPr>
        </p:nvGraphicFramePr>
        <p:xfrm>
          <a:off x="6546850" y="1057910"/>
          <a:ext cx="925830" cy="150495"/>
        </p:xfrm>
        <a:graphic>
          <a:graphicData uri="http://schemas.openxmlformats.org/presentationml/2006/ole">
            <mc:AlternateContent xmlns:mc="http://schemas.openxmlformats.org/markup-compatibility/2006">
              <mc:Choice xmlns:v="urn:schemas-microsoft-com:vml" Requires="v">
                <p:oleObj spid="_x0000_s29" name="" r:id="rId19" imgW="965835" imgH="190500" progId="Equation.KSEE3">
                  <p:embed/>
                </p:oleObj>
              </mc:Choice>
              <mc:Fallback>
                <p:oleObj name="" r:id="rId19" imgW="965835" imgH="190500" progId="Equation.KSEE3">
                  <p:embed/>
                  <p:pic>
                    <p:nvPicPr>
                      <p:cNvPr id="0" name="图片 28"/>
                      <p:cNvPicPr/>
                      <p:nvPr/>
                    </p:nvPicPr>
                    <p:blipFill>
                      <a:blip r:embed="rId20"/>
                      <a:stretch>
                        <a:fillRect/>
                      </a:stretch>
                    </p:blipFill>
                    <p:spPr>
                      <a:xfrm>
                        <a:off x="6546850" y="1057910"/>
                        <a:ext cx="925830" cy="150495"/>
                      </a:xfrm>
                      <a:prstGeom prst="rect">
                        <a:avLst/>
                      </a:prstGeom>
                      <a:solidFill>
                        <a:schemeClr val="bg1"/>
                      </a:solidFill>
                    </p:spPr>
                  </p:pic>
                </p:oleObj>
              </mc:Fallback>
            </mc:AlternateContent>
          </a:graphicData>
        </a:graphic>
      </p:graphicFrame>
      <p:graphicFrame>
        <p:nvGraphicFramePr>
          <p:cNvPr id="31" name="对象 30"/>
          <p:cNvGraphicFramePr/>
          <p:nvPr>
            <p:custDataLst>
              <p:tags r:id="rId21"/>
            </p:custDataLst>
          </p:nvPr>
        </p:nvGraphicFramePr>
        <p:xfrm>
          <a:off x="3810000" y="1208405"/>
          <a:ext cx="304800" cy="193040"/>
        </p:xfrm>
        <a:graphic>
          <a:graphicData uri="http://schemas.openxmlformats.org/presentationml/2006/ole">
            <mc:AlternateContent xmlns:mc="http://schemas.openxmlformats.org/markup-compatibility/2006">
              <mc:Choice xmlns:v="urn:schemas-microsoft-com:vml" Requires="v">
                <p:oleObj spid="_x0000_s32" name="" r:id="rId22" imgW="330200" imgH="228600" progId="Equation.KSEE3">
                  <p:embed/>
                </p:oleObj>
              </mc:Choice>
              <mc:Fallback>
                <p:oleObj name="" r:id="rId22" imgW="330200" imgH="228600" progId="Equation.KSEE3">
                  <p:embed/>
                  <p:pic>
                    <p:nvPicPr>
                      <p:cNvPr id="0" name="图片 31"/>
                      <p:cNvPicPr/>
                      <p:nvPr/>
                    </p:nvPicPr>
                    <p:blipFill>
                      <a:blip r:embed="rId23"/>
                      <a:stretch>
                        <a:fillRect/>
                      </a:stretch>
                    </p:blipFill>
                    <p:spPr>
                      <a:xfrm>
                        <a:off x="3810000" y="1208405"/>
                        <a:ext cx="304800" cy="193040"/>
                      </a:xfrm>
                      <a:prstGeom prst="rect">
                        <a:avLst/>
                      </a:prstGeom>
                    </p:spPr>
                  </p:pic>
                </p:oleObj>
              </mc:Fallback>
            </mc:AlternateContent>
          </a:graphicData>
        </a:graphic>
      </p:graphicFrame>
      <p:graphicFrame>
        <p:nvGraphicFramePr>
          <p:cNvPr id="37" name="对象 36"/>
          <p:cNvGraphicFramePr/>
          <p:nvPr>
            <p:custDataLst>
              <p:tags r:id="rId24"/>
            </p:custDataLst>
          </p:nvPr>
        </p:nvGraphicFramePr>
        <p:xfrm>
          <a:off x="5537835" y="1185545"/>
          <a:ext cx="266700" cy="180340"/>
        </p:xfrm>
        <a:graphic>
          <a:graphicData uri="http://schemas.openxmlformats.org/presentationml/2006/ole">
            <mc:AlternateContent xmlns:mc="http://schemas.openxmlformats.org/markup-compatibility/2006">
              <mc:Choice xmlns:v="urn:schemas-microsoft-com:vml" Requires="v">
                <p:oleObj spid="_x0000_s38" name="" r:id="rId25" imgW="292100" imgH="190500" progId="Equation.KSEE3">
                  <p:embed/>
                </p:oleObj>
              </mc:Choice>
              <mc:Fallback>
                <p:oleObj name="" r:id="rId25" imgW="292100" imgH="190500" progId="Equation.KSEE3">
                  <p:embed/>
                  <p:pic>
                    <p:nvPicPr>
                      <p:cNvPr id="0" name="图片 37"/>
                      <p:cNvPicPr/>
                      <p:nvPr/>
                    </p:nvPicPr>
                    <p:blipFill>
                      <a:blip r:embed="rId26"/>
                      <a:stretch>
                        <a:fillRect/>
                      </a:stretch>
                    </p:blipFill>
                    <p:spPr>
                      <a:xfrm>
                        <a:off x="5537835" y="1185545"/>
                        <a:ext cx="266700" cy="180340"/>
                      </a:xfrm>
                      <a:prstGeom prst="rect">
                        <a:avLst/>
                      </a:prstGeom>
                    </p:spPr>
                  </p:pic>
                </p:oleObj>
              </mc:Fallback>
            </mc:AlternateContent>
          </a:graphicData>
        </a:graphic>
      </p:graphicFrame>
      <p:graphicFrame>
        <p:nvGraphicFramePr>
          <p:cNvPr id="8" name="对象 7"/>
          <p:cNvGraphicFramePr/>
          <p:nvPr>
            <p:custDataLst>
              <p:tags r:id="rId27"/>
            </p:custDataLst>
          </p:nvPr>
        </p:nvGraphicFramePr>
        <p:xfrm>
          <a:off x="2659380" y="1231265"/>
          <a:ext cx="661035" cy="193040"/>
        </p:xfrm>
        <a:graphic>
          <a:graphicData uri="http://schemas.openxmlformats.org/presentationml/2006/ole">
            <mc:AlternateContent xmlns:mc="http://schemas.openxmlformats.org/markup-compatibility/2006">
              <mc:Choice xmlns:v="urn:schemas-microsoft-com:vml" Requires="v">
                <p:oleObj spid="_x0000_s10" name="" r:id="rId28" imgW="685800" imgH="228600" progId="Equation.KSEE3">
                  <p:embed/>
                </p:oleObj>
              </mc:Choice>
              <mc:Fallback>
                <p:oleObj name="" r:id="rId28" imgW="685800" imgH="228600" progId="Equation.KSEE3">
                  <p:embed/>
                  <p:pic>
                    <p:nvPicPr>
                      <p:cNvPr id="0" name="图片 9"/>
                      <p:cNvPicPr/>
                      <p:nvPr/>
                    </p:nvPicPr>
                    <p:blipFill>
                      <a:blip r:embed="rId29"/>
                      <a:stretch>
                        <a:fillRect/>
                      </a:stretch>
                    </p:blipFill>
                    <p:spPr>
                      <a:xfrm>
                        <a:off x="2659380" y="1231265"/>
                        <a:ext cx="661035" cy="1930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410335"/>
            <a:ext cx="8290560" cy="3355340"/>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六、</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引证分析的应用场景</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ItgInsight引证分析操作</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Font typeface="Wingdings" panose="05000000000000000000" charset="0"/>
              <a:buChar char="Ø"/>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a:t>
            </a:r>
            <a:r>
              <a:rPr lang="en-US" altLang="zh-CN"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分钟</a:t>
            </a:r>
            <a:endPar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对象 13"/>
          <p:cNvGraphicFramePr/>
          <p:nvPr>
            <p:custDataLst>
              <p:tags r:id="rId1"/>
            </p:custDataLst>
          </p:nvPr>
        </p:nvGraphicFramePr>
        <p:xfrm>
          <a:off x="3949065" y="2877185"/>
          <a:ext cx="3513455" cy="3790315"/>
        </p:xfrm>
        <a:graphic>
          <a:graphicData uri="http://schemas.openxmlformats.org/presentationml/2006/ole">
            <mc:AlternateContent xmlns:mc="http://schemas.openxmlformats.org/markup-compatibility/2006">
              <mc:Choice xmlns:v="urn:schemas-microsoft-com:vml" Requires="v">
                <p:oleObj spid="_x0000_s17" name="" r:id="rId2" imgW="3074035" imgH="3938270" progId="Word.Document.8">
                  <p:embed/>
                </p:oleObj>
              </mc:Choice>
              <mc:Fallback>
                <p:oleObj name="" r:id="rId2" imgW="3074035" imgH="3938270" progId="Word.Document.8">
                  <p:embed/>
                  <p:pic>
                    <p:nvPicPr>
                      <p:cNvPr id="0" name="图片 16"/>
                      <p:cNvPicPr/>
                      <p:nvPr/>
                    </p:nvPicPr>
                    <p:blipFill>
                      <a:blip r:embed="rId3"/>
                      <a:stretch>
                        <a:fillRect/>
                      </a:stretch>
                    </p:blipFill>
                    <p:spPr>
                      <a:xfrm>
                        <a:off x="3949065" y="2877185"/>
                        <a:ext cx="3513455" cy="3790315"/>
                      </a:xfrm>
                      <a:prstGeom prst="rect">
                        <a:avLst/>
                      </a:prstGeom>
                    </p:spPr>
                  </p:pic>
                </p:oleObj>
              </mc:Fallback>
            </mc:AlternateContent>
          </a:graphicData>
        </a:graphic>
      </p:graphicFrame>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sp>
        <p:nvSpPr>
          <p:cNvPr id="2" name="文本框 1"/>
          <p:cNvSpPr txBox="1"/>
          <p:nvPr/>
        </p:nvSpPr>
        <p:spPr>
          <a:xfrm>
            <a:off x="873760" y="739140"/>
            <a:ext cx="5948680" cy="2138045"/>
          </a:xfrm>
          <a:prstGeom prst="rect">
            <a:avLst/>
          </a:prstGeom>
          <a:noFill/>
        </p:spPr>
        <p:txBody>
          <a:bodyPr wrap="square" rtlCol="0">
            <a:spAutoFit/>
          </a:bodyPr>
          <a:p>
            <a:r>
              <a:rPr lang="zh-CN" altLang="en-US" b="1">
                <a:solidFill>
                  <a:srgbClr val="0070C0"/>
                </a:solidFill>
              </a:rPr>
              <a:t>应用场景</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文献引证信息的分析在所有的情报分析方法中占有非常重要的地位，除了依据引文进行学术主体关联关系揭示外，在情报分析领域中有诸多其它方面的应用。</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228600" indent="-228600">
              <a:buAutoNum type="arabicPeriod"/>
            </a:pPr>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通过文献的被引证数量统计可以发现特定技术领域中重要核心文献的分布，进而开展科技成果评价；</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228600" indent="-228600">
              <a:buAutoNum type="arabicPeriod"/>
            </a:pPr>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通过跟踪文献的被引证信息可以发现竞争对手和潜在竞争对手及其技术研发策略；</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228600" indent="-228600">
              <a:buAutoNum type="arabicPeriod"/>
            </a:pPr>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通过回溯文献的引证信息可以揭示文献的初始思想来源；</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228600" indent="-228600">
              <a:buAutoNum type="arabicPeriod"/>
            </a:pPr>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通过文献间引证与被引证信息的综合可以揭示文献间相互联系、相互影响与相互促进的关系；</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228600" indent="-228600">
              <a:buAutoNum type="arabicPeriod"/>
            </a:pPr>
            <a:r>
              <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rPr>
              <a:t>通过分析引证文献和被引证文献所解决的科学问题与创新性可以揭示特定技术或主题内的知识流动、扩散与融合的路径。</a:t>
            </a:r>
            <a:endParaRPr lang="zh-CN" altLang="en-US" sz="12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4" imgW="88265" imgH="241300" progId="Equation.KSEE3">
                  <p:embed/>
                </p:oleObj>
              </mc:Choice>
              <mc:Fallback>
                <p:oleObj name="" r:id="rId4" imgW="88265" imgH="241300" progId="Equation.KSEE3">
                  <p:embed/>
                  <p:pic>
                    <p:nvPicPr>
                      <p:cNvPr id="0" name="图片 1024"/>
                      <p:cNvPicPr/>
                      <p:nvPr/>
                    </p:nvPicPr>
                    <p:blipFill>
                      <a:blip r:embed="rId5"/>
                      <a:stretch>
                        <a:fillRect/>
                      </a:stretch>
                    </p:blipFill>
                    <p:spPr>
                      <a:xfrm>
                        <a:off x="4527868" y="2451100"/>
                        <a:ext cx="88265" cy="241300"/>
                      </a:xfrm>
                      <a:prstGeom prst="rect">
                        <a:avLst/>
                      </a:prstGeom>
                    </p:spPr>
                  </p:pic>
                </p:oleObj>
              </mc:Fallback>
            </mc:AlternateContent>
          </a:graphicData>
        </a:graphic>
      </p:graphicFrame>
      <p:sp>
        <p:nvSpPr>
          <p:cNvPr id="12" name="文本框 11"/>
          <p:cNvSpPr txBox="1"/>
          <p:nvPr/>
        </p:nvSpPr>
        <p:spPr>
          <a:xfrm>
            <a:off x="873760" y="2877185"/>
            <a:ext cx="3124200" cy="845185"/>
          </a:xfrm>
          <a:prstGeom prst="rect">
            <a:avLst/>
          </a:prstGeom>
          <a:noFill/>
        </p:spPr>
        <p:txBody>
          <a:bodyPr wrap="square" rtlCol="0">
            <a:spAutoFit/>
          </a:bodyPr>
          <a:p>
            <a:r>
              <a:rPr lang="zh-CN" altLang="en-US" b="1">
                <a:solidFill>
                  <a:srgbClr val="0070C0"/>
                </a:solidFill>
              </a:rPr>
              <a:t>操作(播放视频或现场操作)：</a:t>
            </a:r>
            <a:endParaRPr lang="zh-CN" altLang="en-US" b="1">
              <a:solidFill>
                <a:srgbClr val="0070C0"/>
              </a:solidFill>
            </a:endParaRPr>
          </a:p>
          <a:p>
            <a:r>
              <a:rPr lang="zh-CN" altLang="en-US" sz="1200">
                <a:latin typeface="微软雅黑 Light" panose="020B0502040204020203" pitchFamily="34" charset="-122"/>
                <a:ea typeface="微软雅黑 Light" panose="020B0502040204020203" pitchFamily="34" charset="-122"/>
              </a:rPr>
              <a:t>演示文献之间、机构之间的引证关系，用网络图可视化输出，机构间引证关系增加时序图进行可视化输出。</a:t>
            </a:r>
            <a:endParaRPr lang="zh-CN" altLang="en-US" sz="120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1" imgW="88265" imgH="241300" progId="Equation.KSEE3">
                  <p:embed/>
                </p:oleObj>
              </mc:Choice>
              <mc:Fallback>
                <p:oleObj name="" r:id="rId1" imgW="88265" imgH="241300" progId="Equation.KSEE3">
                  <p:embed/>
                  <p:pic>
                    <p:nvPicPr>
                      <p:cNvPr id="0" name="图片 1024"/>
                      <p:cNvPicPr/>
                      <p:nvPr/>
                    </p:nvPicPr>
                    <p:blipFill>
                      <a:blip r:embed="rId2"/>
                      <a:stretch>
                        <a:fillRect/>
                      </a:stretch>
                    </p:blipFill>
                    <p:spPr>
                      <a:xfrm>
                        <a:off x="4527868" y="2451100"/>
                        <a:ext cx="88265" cy="241300"/>
                      </a:xfrm>
                      <a:prstGeom prst="rect">
                        <a:avLst/>
                      </a:prstGeom>
                    </p:spPr>
                  </p:pic>
                </p:oleObj>
              </mc:Fallback>
            </mc:AlternateContent>
          </a:graphicData>
        </a:graphic>
      </p:graphicFrame>
      <p:sp>
        <p:nvSpPr>
          <p:cNvPr id="3" name="文本框 2"/>
          <p:cNvSpPr txBox="1"/>
          <p:nvPr/>
        </p:nvSpPr>
        <p:spPr>
          <a:xfrm>
            <a:off x="948690" y="784860"/>
            <a:ext cx="6918325" cy="691515"/>
          </a:xfrm>
          <a:prstGeom prst="rect">
            <a:avLst/>
          </a:prstGeom>
          <a:noFill/>
        </p:spPr>
        <p:txBody>
          <a:bodyPr wrap="square" rtlCol="0">
            <a:spAutoFit/>
          </a:bodyPr>
          <a:p>
            <a:r>
              <a:rPr lang="zh-CN" altLang="en-US" b="1">
                <a:solidFill>
                  <a:srgbClr val="0070C0"/>
                </a:solidFill>
              </a:rPr>
              <a:t>基本原理</a:t>
            </a:r>
            <a:endParaRPr lang="zh-CN" altLang="en-US" b="1">
              <a:solidFill>
                <a:srgbClr val="0070C0"/>
              </a:solidFill>
            </a:endParaRPr>
          </a:p>
          <a:p>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按照“学术研究主体╳年代”对文献进行归类后，计算每一个类别下文献被其它类别下文献引用的数量和，作为这一类的被引用数量，构建类别之间的引证关系矩阵。</a:t>
            </a:r>
            <a:endParaRPr lang="zh-CN" altLang="en-US">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4" name="对象 3"/>
          <p:cNvGraphicFramePr/>
          <p:nvPr>
            <p:custDataLst>
              <p:tags r:id="rId3"/>
            </p:custDataLst>
          </p:nvPr>
        </p:nvGraphicFramePr>
        <p:xfrm>
          <a:off x="2660015" y="1506855"/>
          <a:ext cx="2804795" cy="1485900"/>
        </p:xfrm>
        <a:graphic>
          <a:graphicData uri="http://schemas.openxmlformats.org/presentationml/2006/ole">
            <mc:AlternateContent xmlns:mc="http://schemas.openxmlformats.org/markup-compatibility/2006">
              <mc:Choice xmlns:v="urn:schemas-microsoft-com:vml" Requires="v">
                <p:oleObj spid="_x0000_s5" name="" r:id="rId4" imgW="1868170" imgH="1440180" progId="Word.Document.8">
                  <p:embed/>
                </p:oleObj>
              </mc:Choice>
              <mc:Fallback>
                <p:oleObj name="" r:id="rId4" imgW="1868170" imgH="1440180" progId="Word.Document.8">
                  <p:embed/>
                  <p:pic>
                    <p:nvPicPr>
                      <p:cNvPr id="0" name="图片 4"/>
                      <p:cNvPicPr/>
                      <p:nvPr/>
                    </p:nvPicPr>
                    <p:blipFill>
                      <a:blip r:embed="rId5"/>
                      <a:stretch>
                        <a:fillRect/>
                      </a:stretch>
                    </p:blipFill>
                    <p:spPr>
                      <a:xfrm>
                        <a:off x="2660015" y="1506855"/>
                        <a:ext cx="2804795" cy="1485900"/>
                      </a:xfrm>
                      <a:prstGeom prst="rect">
                        <a:avLst/>
                      </a:prstGeom>
                    </p:spPr>
                  </p:pic>
                </p:oleObj>
              </mc:Fallback>
            </mc:AlternateContent>
          </a:graphicData>
        </a:graphic>
      </p:graphicFrame>
      <p:sp>
        <p:nvSpPr>
          <p:cNvPr id="6" name="文本框 5"/>
          <p:cNvSpPr txBox="1"/>
          <p:nvPr/>
        </p:nvSpPr>
        <p:spPr>
          <a:xfrm>
            <a:off x="949325" y="3101340"/>
            <a:ext cx="7016750" cy="691515"/>
          </a:xfrm>
          <a:prstGeom prst="rect">
            <a:avLst/>
          </a:prstGeom>
          <a:noFill/>
        </p:spPr>
        <p:txBody>
          <a:bodyPr wrap="square" rtlCol="0">
            <a:spAutoFit/>
          </a:bodyPr>
          <a:p>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其中， 为归类后的类别数量， 为类别， </a:t>
            </a:r>
            <a:r>
              <a:rPr lang="en-US" altLang="zh-CN">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表示类别 </a:t>
            </a:r>
            <a:r>
              <a:rPr lang="en-US" altLang="zh-CN">
                <a:latin typeface="微软雅黑 Light" panose="020B0502040204020203" pitchFamily="34" charset="-122"/>
                <a:ea typeface="微软雅黑 Light" panose="020B0502040204020203" pitchFamily="34" charset="-122"/>
                <a:cs typeface="微软雅黑 Light" panose="020B0502040204020203" pitchFamily="34" charset="-122"/>
              </a:rPr>
              <a:t>i </a:t>
            </a:r>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下所有文献引用了类别</a:t>
            </a:r>
            <a:r>
              <a:rPr lang="en-US" altLang="zh-CN">
                <a:latin typeface="微软雅黑 Light" panose="020B0502040204020203" pitchFamily="34" charset="-122"/>
                <a:ea typeface="微软雅黑 Light" panose="020B0502040204020203" pitchFamily="34" charset="-122"/>
                <a:cs typeface="微软雅黑 Light" panose="020B0502040204020203" pitchFamily="34" charset="-122"/>
              </a:rPr>
              <a:t> j </a:t>
            </a:r>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所有文献的引用数量和。需要指出的是，这种计算方法会出现两个类别相互引用数量都不为0的情况，且时间周期跨度越长，出现这种情况的几率越大。ItgInsight默认时间间隔是1年。</a:t>
            </a:r>
            <a:endParaRPr lang="zh-CN" altLang="en-US">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7" name="对象 6"/>
          <p:cNvGraphicFramePr/>
          <p:nvPr>
            <p:custDataLst>
              <p:tags r:id="rId6"/>
            </p:custDataLst>
          </p:nvPr>
        </p:nvGraphicFramePr>
        <p:xfrm>
          <a:off x="1414780" y="3149283"/>
          <a:ext cx="171450" cy="198120"/>
        </p:xfrm>
        <a:graphic>
          <a:graphicData uri="http://schemas.openxmlformats.org/presentationml/2006/ole">
            <mc:AlternateContent xmlns:mc="http://schemas.openxmlformats.org/markup-compatibility/2006">
              <mc:Choice xmlns:v="urn:schemas-microsoft-com:vml" Requires="v">
                <p:oleObj spid="_x0000_s8" name="" r:id="rId7" imgW="147320" imgH="187325" progId="Equation.KSEE3">
                  <p:embed/>
                </p:oleObj>
              </mc:Choice>
              <mc:Fallback>
                <p:oleObj name="" r:id="rId7" imgW="147320" imgH="187325" progId="Equation.KSEE3">
                  <p:embed/>
                  <p:pic>
                    <p:nvPicPr>
                      <p:cNvPr id="0" name="图片 7"/>
                      <p:cNvPicPr/>
                      <p:nvPr/>
                    </p:nvPicPr>
                    <p:blipFill>
                      <a:blip r:embed="rId8"/>
                      <a:stretch>
                        <a:fillRect/>
                      </a:stretch>
                    </p:blipFill>
                    <p:spPr>
                      <a:xfrm>
                        <a:off x="1414780" y="3149283"/>
                        <a:ext cx="171450" cy="198120"/>
                      </a:xfrm>
                      <a:prstGeom prst="rect">
                        <a:avLst/>
                      </a:prstGeom>
                    </p:spPr>
                  </p:pic>
                </p:oleObj>
              </mc:Fallback>
            </mc:AlternateContent>
          </a:graphicData>
        </a:graphic>
      </p:graphicFrame>
      <p:graphicFrame>
        <p:nvGraphicFramePr>
          <p:cNvPr id="10" name="对象 9"/>
          <p:cNvGraphicFramePr/>
          <p:nvPr>
            <p:custDataLst>
              <p:tags r:id="rId9"/>
            </p:custDataLst>
          </p:nvPr>
        </p:nvGraphicFramePr>
        <p:xfrm>
          <a:off x="3122930" y="3148648"/>
          <a:ext cx="197485" cy="252095"/>
        </p:xfrm>
        <a:graphic>
          <a:graphicData uri="http://schemas.openxmlformats.org/presentationml/2006/ole">
            <mc:AlternateContent xmlns:mc="http://schemas.openxmlformats.org/markup-compatibility/2006">
              <mc:Choice xmlns:v="urn:schemas-microsoft-com:vml" Requires="v">
                <p:oleObj spid="_x0000_s12" name="" r:id="rId10" imgW="173355" imgH="240030" progId="Equation.KSEE3">
                  <p:embed/>
                </p:oleObj>
              </mc:Choice>
              <mc:Fallback>
                <p:oleObj name="" r:id="rId10" imgW="173355" imgH="240030" progId="Equation.KSEE3">
                  <p:embed/>
                  <p:pic>
                    <p:nvPicPr>
                      <p:cNvPr id="0" name="图片 11"/>
                      <p:cNvPicPr/>
                      <p:nvPr/>
                    </p:nvPicPr>
                    <p:blipFill>
                      <a:blip r:embed="rId11"/>
                      <a:stretch>
                        <a:fillRect/>
                      </a:stretch>
                    </p:blipFill>
                    <p:spPr>
                      <a:xfrm>
                        <a:off x="3122930" y="3148648"/>
                        <a:ext cx="197485" cy="252095"/>
                      </a:xfrm>
                      <a:prstGeom prst="rect">
                        <a:avLst/>
                      </a:prstGeom>
                    </p:spPr>
                  </p:pic>
                </p:oleObj>
              </mc:Fallback>
            </mc:AlternateContent>
          </a:graphicData>
        </a:graphic>
      </p:graphicFrame>
      <p:graphicFrame>
        <p:nvGraphicFramePr>
          <p:cNvPr id="14" name="对象 13"/>
          <p:cNvGraphicFramePr/>
          <p:nvPr>
            <p:custDataLst>
              <p:tags r:id="rId12"/>
            </p:custDataLst>
          </p:nvPr>
        </p:nvGraphicFramePr>
        <p:xfrm>
          <a:off x="3810000" y="3148965"/>
          <a:ext cx="326390" cy="198755"/>
        </p:xfrm>
        <a:graphic>
          <a:graphicData uri="http://schemas.openxmlformats.org/presentationml/2006/ole">
            <mc:AlternateContent xmlns:mc="http://schemas.openxmlformats.org/markup-compatibility/2006">
              <mc:Choice xmlns:v="urn:schemas-microsoft-com:vml" Requires="v">
                <p:oleObj spid="_x0000_s17" name="" r:id="rId13" imgW="208915" imgH="205740" progId="Equation.KSEE3">
                  <p:embed/>
                </p:oleObj>
              </mc:Choice>
              <mc:Fallback>
                <p:oleObj name="" r:id="rId13" imgW="208915" imgH="205740" progId="Equation.KSEE3">
                  <p:embed/>
                  <p:pic>
                    <p:nvPicPr>
                      <p:cNvPr id="0" name="图片 16"/>
                      <p:cNvPicPr/>
                      <p:nvPr/>
                    </p:nvPicPr>
                    <p:blipFill>
                      <a:blip r:embed="rId14"/>
                      <a:stretch>
                        <a:fillRect/>
                      </a:stretch>
                    </p:blipFill>
                    <p:spPr>
                      <a:xfrm>
                        <a:off x="3810000" y="3148965"/>
                        <a:ext cx="326390" cy="19875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410335"/>
            <a:ext cx="8290560" cy="3393440"/>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七、Graph Render、Slider面板调图方式。</a:t>
            </a:r>
            <a:r>
              <a:rPr lang="en-US" altLang="zh-CN"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10分钟</a:t>
            </a:r>
            <a:endPar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None/>
            </a:pPr>
            <a:r>
              <a:rPr lang="en-US" altLang="zh-CN" sz="14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操作(播放视频或现场操作)：</a:t>
            </a:r>
            <a:endParaRPr lang="en-US" altLang="zh-CN" sz="14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None/>
            </a:pPr>
            <a:r>
              <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Graph Render面板对于节点、节点文字、连线、连线文字的形状、大小、颜色如何修改的，特别是颜色的修改通过双击完成。</a:t>
            </a:r>
            <a:endPar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0" lvl="1" indent="-431800" algn="l">
              <a:lnSpc>
                <a:spcPct val="120000"/>
              </a:lnSpc>
              <a:buSzPct val="100000"/>
              <a:buNone/>
            </a:pPr>
            <a:r>
              <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节点数字的含义。</a:t>
            </a:r>
            <a:endPar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0" lvl="1" indent="-431800" algn="l">
              <a:lnSpc>
                <a:spcPct val="120000"/>
              </a:lnSpc>
              <a:buSzPct val="100000"/>
              <a:buNone/>
            </a:pPr>
            <a:r>
              <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节点备注信息的含义。</a:t>
            </a:r>
            <a:endPar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0" lvl="1" indent="-431800" algn="l">
              <a:lnSpc>
                <a:spcPct val="120000"/>
              </a:lnSpc>
              <a:buSzPct val="100000"/>
              <a:buNone/>
            </a:pPr>
            <a:r>
              <a:rPr lang="en-US" altLang="zh-CN" sz="14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Slider面板重点演示对于节点大小、连线粗细的调整方法</a:t>
            </a:r>
            <a:r>
              <a:rPr lang="en-US" altLang="zh-CN"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 </a:t>
            </a:r>
            <a:r>
              <a:rPr lang="en-US" altLang="zh-CN"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椭圆 2"/>
          <p:cNvSpPr/>
          <p:nvPr>
            <p:custDataLst>
              <p:tags r:id="rId2"/>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椭圆 4"/>
          <p:cNvSpPr/>
          <p:nvPr>
            <p:custDataLst>
              <p:tags r:id="rId3"/>
            </p:custDataLst>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文本框 16"/>
          <p:cNvSpPr txBox="1"/>
          <p:nvPr>
            <p:custDataLst>
              <p:tags r:id="rId4"/>
            </p:custDataLst>
          </p:nvPr>
        </p:nvSpPr>
        <p:spPr>
          <a:xfrm>
            <a:off x="369789" y="1710393"/>
            <a:ext cx="2424008" cy="2788960"/>
          </a:xfrm>
          <a:prstGeom prst="rect">
            <a:avLst/>
          </a:prstGeom>
          <a:noFill/>
        </p:spPr>
        <p:txBody>
          <a:bodyPr wrap="square" rtlCol="0" anchor="t" anchorCtr="0">
            <a:normAutofit/>
          </a:bodyPr>
          <a:lstStyle/>
          <a:p>
            <a:pPr marL="0" lvl="0" indent="0" algn="l" fontAlgn="auto">
              <a:lnSpc>
                <a:spcPct val="100000"/>
              </a:lnSpc>
              <a:spcBef>
                <a:spcPts val="0"/>
              </a:spcBef>
              <a:spcAft>
                <a:spcPts val="800"/>
              </a:spcAft>
              <a:buSzPct val="100000"/>
              <a:buNone/>
            </a:pPr>
            <a:r>
              <a:rPr lang="zh-CN" altLang="en-US" sz="1300" b="1" spc="140">
                <a:solidFill>
                  <a:srgbClr val="0070C0"/>
                </a:solidFill>
                <a:latin typeface="Arial" panose="020B0604020202020204" pitchFamily="34" charset="0"/>
                <a:ea typeface="微软雅黑" panose="020B0503020204020204" pitchFamily="34" charset="-122"/>
              </a:rPr>
              <a:t>教学重点：</a:t>
            </a:r>
            <a:endParaRPr lang="zh-CN" altLang="en-US" sz="1300" b="1" spc="140">
              <a:solidFill>
                <a:srgbClr val="0070C0"/>
              </a:solidFill>
              <a:latin typeface="Arial" panose="020B0604020202020204" pitchFamily="34" charset="0"/>
              <a:ea typeface="微软雅黑" panose="020B0503020204020204" pitchFamily="34" charset="-122"/>
            </a:endParaRPr>
          </a:p>
          <a:p>
            <a:pPr marL="0" lvl="0" indent="0" algn="l" fontAlgn="auto">
              <a:lnSpc>
                <a:spcPct val="100000"/>
              </a:lnSpc>
              <a:spcBef>
                <a:spcPts val="0"/>
              </a:spcBef>
              <a:spcAft>
                <a:spcPts val="800"/>
              </a:spcAft>
              <a:buSzPct val="100000"/>
              <a:buNone/>
            </a:pPr>
            <a:r>
              <a:rPr lang="zh-CN" altLang="en-US" sz="1100" spc="40">
                <a:solidFill>
                  <a:srgbClr val="0070C0"/>
                </a:solidFill>
                <a:latin typeface="Arial" panose="020B0604020202020204" pitchFamily="34" charset="0"/>
                <a:ea typeface="微软雅黑" panose="020B0503020204020204" pitchFamily="34" charset="-122"/>
              </a:rPr>
              <a:t>合著、共现、耦合、关联、对应、引证分析的应用目的、场景、操作方法和原理</a:t>
            </a:r>
            <a:endParaRPr lang="zh-CN" altLang="en-US" sz="1100" spc="40">
              <a:solidFill>
                <a:srgbClr val="0070C0"/>
              </a:solidFill>
              <a:latin typeface="Arial" panose="020B0604020202020204" pitchFamily="34" charset="0"/>
              <a:ea typeface="微软雅黑" panose="020B0503020204020204" pitchFamily="34" charset="-122"/>
            </a:endParaRPr>
          </a:p>
        </p:txBody>
      </p:sp>
      <p:sp>
        <p:nvSpPr>
          <p:cNvPr id="15" name="直角三角形 14"/>
          <p:cNvSpPr/>
          <p:nvPr>
            <p:custDataLst>
              <p:tags r:id="rId5"/>
            </p:custDataLst>
          </p:nvPr>
        </p:nvSpPr>
        <p:spPr>
          <a:xfrm flipV="1">
            <a:off x="641566" y="644147"/>
            <a:ext cx="917259" cy="964106"/>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custDataLst>
              <p:tags r:id="rId6"/>
            </p:custDataLst>
          </p:nvPr>
        </p:nvSpPr>
        <p:spPr>
          <a:xfrm>
            <a:off x="670609" y="644147"/>
            <a:ext cx="980033" cy="957546"/>
          </a:xfrm>
          <a:prstGeom prst="rect">
            <a:avLst/>
          </a:prstGeom>
          <a:noFill/>
          <a:ln>
            <a:solidFill>
              <a:srgbClr val="0070C0"/>
            </a:solidFill>
          </a:ln>
        </p:spPr>
        <p:txBody>
          <a:bodyPr wrap="square" rtlCol="0" anchor="ctr" anchorCtr="1">
            <a:normAutofit/>
          </a:bodyPr>
          <a:lstStyle/>
          <a:p>
            <a:r>
              <a:rPr lang="en-US" altLang="zh-CN" sz="2700" b="1" dirty="0">
                <a:solidFill>
                  <a:srgbClr val="0070C0"/>
                </a:solidFill>
                <a:latin typeface="Arial" panose="020B0604020202020204" pitchFamily="34" charset="0"/>
                <a:cs typeface="Arial" panose="020B0604020202020204" pitchFamily="34" charset="0"/>
              </a:rPr>
              <a:t>1</a:t>
            </a:r>
            <a:endParaRPr lang="en-US" altLang="zh-CN" sz="2700" b="1" dirty="0">
              <a:solidFill>
                <a:srgbClr val="0070C0"/>
              </a:solidFill>
              <a:latin typeface="Arial" panose="020B0604020202020204" pitchFamily="34" charset="0"/>
              <a:cs typeface="Arial" panose="020B0604020202020204" pitchFamily="34" charset="0"/>
            </a:endParaRPr>
          </a:p>
        </p:txBody>
      </p:sp>
      <p:sp>
        <p:nvSpPr>
          <p:cNvPr id="18" name="文本框 17"/>
          <p:cNvSpPr txBox="1"/>
          <p:nvPr>
            <p:custDataLst>
              <p:tags r:id="rId7"/>
            </p:custDataLst>
          </p:nvPr>
        </p:nvSpPr>
        <p:spPr>
          <a:xfrm>
            <a:off x="3359993" y="1710393"/>
            <a:ext cx="2424008" cy="2788960"/>
          </a:xfrm>
          <a:prstGeom prst="rect">
            <a:avLst/>
          </a:prstGeom>
          <a:noFill/>
        </p:spPr>
        <p:txBody>
          <a:bodyPr wrap="square" rtlCol="0" anchor="t" anchorCtr="0">
            <a:normAutofit/>
          </a:bodyPr>
          <a:lstStyle/>
          <a:p>
            <a:pPr marL="0" lvl="0" indent="0" algn="l" fontAlgn="auto">
              <a:lnSpc>
                <a:spcPct val="120000"/>
              </a:lnSpc>
              <a:spcBef>
                <a:spcPts val="0"/>
              </a:spcBef>
              <a:spcAft>
                <a:spcPts val="800"/>
              </a:spcAft>
              <a:buSzPct val="100000"/>
              <a:buNone/>
            </a:pPr>
            <a:r>
              <a:rPr lang="zh-CN" altLang="en-US" sz="1300" b="1" spc="50">
                <a:solidFill>
                  <a:srgbClr val="0070C0"/>
                </a:solidFill>
                <a:latin typeface="Arial" panose="020B0604020202020204" pitchFamily="34" charset="0"/>
                <a:ea typeface="微软雅黑" panose="020B0503020204020204" pitchFamily="34" charset="-122"/>
              </a:rPr>
              <a:t>教学难点：</a:t>
            </a:r>
            <a:endParaRPr lang="zh-CN" altLang="en-US" sz="1300" b="1" spc="50">
              <a:solidFill>
                <a:srgbClr val="0070C0"/>
              </a:solidFill>
              <a:latin typeface="Arial" panose="020B0604020202020204" pitchFamily="34" charset="0"/>
              <a:ea typeface="微软雅黑" panose="020B0503020204020204" pitchFamily="34" charset="-122"/>
            </a:endParaRPr>
          </a:p>
          <a:p>
            <a:pPr marL="508000" lvl="2" indent="0" algn="l" fontAlgn="ctr">
              <a:lnSpc>
                <a:spcPct val="120000"/>
              </a:lnSpc>
              <a:spcBef>
                <a:spcPts val="0"/>
              </a:spcBef>
              <a:spcAft>
                <a:spcPts val="800"/>
              </a:spcAft>
              <a:buSzPct val="100000"/>
              <a:buFont typeface="Arial" panose="020B0604020202020204" pitchFamily="34" charset="0"/>
            </a:pPr>
            <a:r>
              <a:rPr lang="en-US" altLang="zh-CN" sz="1100" spc="40">
                <a:solidFill>
                  <a:srgbClr val="0070C0"/>
                </a:solidFill>
                <a:latin typeface="Arial" panose="020B0604020202020204" pitchFamily="34" charset="0"/>
                <a:ea typeface="微软雅黑" panose="020B0503020204020204" pitchFamily="34" charset="-122"/>
              </a:rPr>
              <a:t>1</a:t>
            </a:r>
            <a:r>
              <a:rPr lang="zh-CN" altLang="en-US" sz="1100" spc="40">
                <a:solidFill>
                  <a:srgbClr val="0070C0"/>
                </a:solidFill>
                <a:latin typeface="Arial" panose="020B0604020202020204" pitchFamily="34" charset="0"/>
                <a:ea typeface="微软雅黑" panose="020B0503020204020204" pitchFamily="34" charset="-122"/>
              </a:rPr>
              <a:t>、合著、共现、耦合、关联、对应、引证分析的原理。</a:t>
            </a:r>
            <a:endParaRPr lang="zh-CN" altLang="en-US" sz="1100" spc="40">
              <a:solidFill>
                <a:srgbClr val="0070C0"/>
              </a:solidFill>
              <a:latin typeface="Arial" panose="020B0604020202020204" pitchFamily="34" charset="0"/>
              <a:ea typeface="微软雅黑" panose="020B0503020204020204" pitchFamily="34" charset="-122"/>
            </a:endParaRPr>
          </a:p>
          <a:p>
            <a:pPr marL="508000" lvl="2" indent="0" algn="l" fontAlgn="ctr">
              <a:lnSpc>
                <a:spcPct val="120000"/>
              </a:lnSpc>
              <a:spcBef>
                <a:spcPts val="0"/>
              </a:spcBef>
              <a:spcAft>
                <a:spcPts val="800"/>
              </a:spcAft>
              <a:buSzPct val="100000"/>
              <a:buFont typeface="Arial" panose="020B0604020202020204" pitchFamily="34" charset="0"/>
            </a:pPr>
            <a:r>
              <a:rPr lang="en-US" altLang="zh-CN" sz="1100" spc="40">
                <a:solidFill>
                  <a:srgbClr val="0070C0"/>
                </a:solidFill>
                <a:latin typeface="Arial" panose="020B0604020202020204" pitchFamily="34" charset="0"/>
                <a:ea typeface="微软雅黑" panose="020B0503020204020204" pitchFamily="34" charset="-122"/>
              </a:rPr>
              <a:t>2</a:t>
            </a:r>
            <a:r>
              <a:rPr lang="zh-CN" altLang="en-US" sz="1100" spc="40">
                <a:solidFill>
                  <a:srgbClr val="0070C0"/>
                </a:solidFill>
                <a:latin typeface="Arial" panose="020B0604020202020204" pitchFamily="34" charset="0"/>
                <a:ea typeface="微软雅黑" panose="020B0503020204020204" pitchFamily="34" charset="-122"/>
              </a:rPr>
              <a:t>、技术主题图的原理</a:t>
            </a:r>
            <a:endParaRPr lang="zh-CN" altLang="en-US" sz="1100" spc="40">
              <a:solidFill>
                <a:srgbClr val="0070C0"/>
              </a:solidFill>
              <a:latin typeface="Arial" panose="020B0604020202020204" pitchFamily="34" charset="0"/>
              <a:ea typeface="微软雅黑" panose="020B0503020204020204" pitchFamily="34" charset="-122"/>
            </a:endParaRPr>
          </a:p>
        </p:txBody>
      </p:sp>
      <p:sp>
        <p:nvSpPr>
          <p:cNvPr id="19" name="直角三角形 18"/>
          <p:cNvSpPr/>
          <p:nvPr>
            <p:custDataLst>
              <p:tags r:id="rId8"/>
            </p:custDataLst>
          </p:nvPr>
        </p:nvSpPr>
        <p:spPr>
          <a:xfrm flipV="1">
            <a:off x="3544139" y="644147"/>
            <a:ext cx="917259" cy="964106"/>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9"/>
            </p:custDataLst>
          </p:nvPr>
        </p:nvSpPr>
        <p:spPr>
          <a:xfrm>
            <a:off x="3573184" y="644147"/>
            <a:ext cx="980033" cy="957546"/>
          </a:xfrm>
          <a:prstGeom prst="rect">
            <a:avLst/>
          </a:prstGeom>
          <a:noFill/>
          <a:ln>
            <a:solidFill>
              <a:srgbClr val="0070C0"/>
            </a:solidFill>
          </a:ln>
        </p:spPr>
        <p:txBody>
          <a:bodyPr wrap="square" rtlCol="0" anchor="ctr" anchorCtr="1">
            <a:normAutofit/>
          </a:bodyPr>
          <a:lstStyle/>
          <a:p>
            <a:r>
              <a:rPr lang="en-US" altLang="zh-CN" sz="2700" b="1" dirty="0">
                <a:solidFill>
                  <a:srgbClr val="0070C0"/>
                </a:solidFill>
                <a:latin typeface="Arial" panose="020B0604020202020204" pitchFamily="34" charset="0"/>
                <a:cs typeface="Arial" panose="020B0604020202020204" pitchFamily="34" charset="0"/>
              </a:rPr>
              <a:t>2</a:t>
            </a:r>
            <a:endParaRPr lang="en-US" altLang="zh-CN" sz="2700" b="1" dirty="0">
              <a:solidFill>
                <a:srgbClr val="0070C0"/>
              </a:solidFill>
              <a:latin typeface="Arial" panose="020B0604020202020204" pitchFamily="34" charset="0"/>
              <a:cs typeface="Arial" panose="020B0604020202020204" pitchFamily="34" charset="0"/>
            </a:endParaRPr>
          </a:p>
        </p:txBody>
      </p:sp>
      <p:sp>
        <p:nvSpPr>
          <p:cNvPr id="22" name="文本框 21"/>
          <p:cNvSpPr txBox="1"/>
          <p:nvPr>
            <p:custDataLst>
              <p:tags r:id="rId10"/>
            </p:custDataLst>
          </p:nvPr>
        </p:nvSpPr>
        <p:spPr>
          <a:xfrm>
            <a:off x="6262567" y="1710393"/>
            <a:ext cx="2424008" cy="2788960"/>
          </a:xfrm>
          <a:prstGeom prst="rect">
            <a:avLst/>
          </a:prstGeom>
          <a:noFill/>
        </p:spPr>
        <p:txBody>
          <a:bodyPr wrap="square" rtlCol="0" anchor="t" anchorCtr="0">
            <a:normAutofit/>
          </a:bodyPr>
          <a:lstStyle/>
          <a:p>
            <a:pPr lvl="0" algn="l" fontAlgn="ctr">
              <a:lnSpc>
                <a:spcPct val="120000"/>
              </a:lnSpc>
              <a:spcBef>
                <a:spcPts val="0"/>
              </a:spcBef>
              <a:spcAft>
                <a:spcPts val="800"/>
              </a:spcAft>
              <a:buSzPct val="100000"/>
              <a:buFont typeface="Wingdings" panose="05000000000000000000" charset="0"/>
            </a:pPr>
            <a:r>
              <a:rPr lang="zh-CN" altLang="en-US" sz="1300" b="1" spc="90">
                <a:solidFill>
                  <a:srgbClr val="0070C0"/>
                </a:solidFill>
                <a:latin typeface="Arial" panose="020B0604020202020204" pitchFamily="34" charset="0"/>
                <a:ea typeface="微软雅黑" panose="020B0503020204020204" pitchFamily="34" charset="-122"/>
              </a:rPr>
              <a:t>解决方法：</a:t>
            </a:r>
            <a:endParaRPr lang="zh-CN" altLang="en-US" sz="1300" b="1" spc="90">
              <a:solidFill>
                <a:srgbClr val="0070C0"/>
              </a:solidFill>
              <a:latin typeface="Arial" panose="020B0604020202020204" pitchFamily="34" charset="0"/>
              <a:ea typeface="微软雅黑" panose="020B0503020204020204" pitchFamily="34" charset="-122"/>
            </a:endParaRPr>
          </a:p>
          <a:p>
            <a:pPr marL="317500" lvl="1" indent="0" algn="l" fontAlgn="auto">
              <a:lnSpc>
                <a:spcPct val="120000"/>
              </a:lnSpc>
              <a:spcBef>
                <a:spcPts val="0"/>
              </a:spcBef>
              <a:spcAft>
                <a:spcPts val="800"/>
              </a:spcAft>
              <a:buSzPct val="100000"/>
              <a:buNone/>
            </a:pPr>
            <a:r>
              <a:rPr lang="zh-CN" altLang="en-US" sz="1100" spc="70">
                <a:solidFill>
                  <a:srgbClr val="0070C0"/>
                </a:solidFill>
                <a:latin typeface="Arial" panose="020B0604020202020204" pitchFamily="34" charset="0"/>
                <a:ea typeface="微软雅黑" panose="020B0503020204020204" pitchFamily="34" charset="-122"/>
              </a:rPr>
              <a:t>采用实例进行演示，理论讲解实例效果的技术原理，阅读论文原文</a:t>
            </a:r>
            <a:endParaRPr lang="zh-CN" altLang="en-US" sz="1100" spc="70">
              <a:solidFill>
                <a:srgbClr val="0070C0"/>
              </a:solidFill>
              <a:latin typeface="Arial" panose="020B0604020202020204" pitchFamily="34" charset="0"/>
              <a:ea typeface="微软雅黑" panose="020B0503020204020204" pitchFamily="34" charset="-122"/>
            </a:endParaRPr>
          </a:p>
        </p:txBody>
      </p:sp>
      <p:sp>
        <p:nvSpPr>
          <p:cNvPr id="23" name="直角三角形 22"/>
          <p:cNvSpPr/>
          <p:nvPr>
            <p:custDataLst>
              <p:tags r:id="rId11"/>
            </p:custDataLst>
          </p:nvPr>
        </p:nvSpPr>
        <p:spPr>
          <a:xfrm flipV="1">
            <a:off x="6446712" y="644147"/>
            <a:ext cx="917259" cy="964106"/>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文本框 23"/>
          <p:cNvSpPr txBox="1"/>
          <p:nvPr>
            <p:custDataLst>
              <p:tags r:id="rId12"/>
            </p:custDataLst>
          </p:nvPr>
        </p:nvSpPr>
        <p:spPr>
          <a:xfrm>
            <a:off x="6475757" y="644147"/>
            <a:ext cx="980033" cy="957546"/>
          </a:xfrm>
          <a:prstGeom prst="rect">
            <a:avLst/>
          </a:prstGeom>
          <a:noFill/>
          <a:ln>
            <a:solidFill>
              <a:srgbClr val="0070C0"/>
            </a:solidFill>
          </a:ln>
        </p:spPr>
        <p:txBody>
          <a:bodyPr wrap="square" rtlCol="0" anchor="ctr" anchorCtr="1">
            <a:normAutofit/>
          </a:bodyPr>
          <a:lstStyle/>
          <a:p>
            <a:r>
              <a:rPr lang="en-US" altLang="zh-CN" sz="2700" b="1" dirty="0">
                <a:ln>
                  <a:noFill/>
                </a:ln>
                <a:solidFill>
                  <a:srgbClr val="0070C0"/>
                </a:solidFill>
                <a:latin typeface="Arial" panose="020B0604020202020204" pitchFamily="34" charset="0"/>
                <a:cs typeface="Arial" panose="020B0604020202020204" pitchFamily="34" charset="0"/>
              </a:rPr>
              <a:t>3</a:t>
            </a:r>
            <a:endParaRPr lang="en-US" altLang="zh-CN" sz="2700" b="1" dirty="0">
              <a:ln>
                <a:noFill/>
              </a:ln>
              <a:solidFill>
                <a:srgbClr val="0070C0"/>
              </a:solidFill>
              <a:latin typeface="Arial" panose="020B0604020202020204" pitchFamily="34" charset="0"/>
              <a:cs typeface="Arial" panose="020B0604020202020204" pitchFamily="34"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2"/>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圆角矩形 10"/>
          <p:cNvSpPr/>
          <p:nvPr>
            <p:custDataLst>
              <p:tags r:id="rId3"/>
            </p:custDataLst>
          </p:nvPr>
        </p:nvSpPr>
        <p:spPr>
          <a:xfrm>
            <a:off x="437198" y="1234440"/>
            <a:ext cx="8286274" cy="3636645"/>
          </a:xfrm>
          <a:prstGeom prst="roundRect">
            <a:avLst>
              <a:gd name="adj" fmla="val 3666"/>
            </a:avLst>
          </a:prstGeom>
          <a:solidFill>
            <a:srgbClr val="FFFFFF"/>
          </a:solidFill>
          <a:ln w="19050">
            <a:solidFill>
              <a:srgbClr val="0070C0"/>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578485" y="1410335"/>
            <a:ext cx="7849235" cy="3256280"/>
          </a:xfrm>
          <a:prstGeom prst="rect">
            <a:avLst/>
          </a:prstGeom>
          <a:noFill/>
        </p:spPr>
        <p:txBody>
          <a:bodyPr vert="horz" lIns="67500" tIns="35100" rIns="67500" bIns="35100" rtlCol="0" anchor="t" anchorCtr="0">
            <a:normAutofit lnSpcReduction="1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八、共现网络图转为密度图、热力图、地形图操作。</a:t>
            </a:r>
            <a:r>
              <a:rPr lang="en-US" altLang="zh-CN"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10分钟</a:t>
            </a:r>
            <a:endPar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None/>
            </a:pPr>
            <a:r>
              <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理论讲解</a:t>
            </a:r>
            <a:endParaRPr lang="zh-CN" altLang="en-US"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indent="-431800" algn="l">
              <a:lnSpc>
                <a:spcPct val="120000"/>
              </a:lnSpc>
              <a:buSzPct val="100000"/>
              <a:buNone/>
            </a:pPr>
            <a:r>
              <a:rPr lang="zh-CN" altLang="en-US" sz="1200" b="1" spc="10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技术主题图概念，优缺点？</a:t>
            </a:r>
            <a:endParaRPr lang="zh-CN" altLang="en-US" sz="1200" b="1" spc="10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a:p>
            <a:pPr marL="0" lvl="1" indent="-431800" algn="l">
              <a:lnSpc>
                <a:spcPct val="120000"/>
              </a:lnSpc>
              <a:buSzPct val="100000"/>
              <a:buNone/>
            </a:pPr>
            <a:r>
              <a:rPr lang="zh-CN" altLang="en-US" sz="1000" b="1"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技术主题图</a:t>
            </a:r>
            <a:r>
              <a:rPr lang="zh-CN" altLang="en-US" sz="10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通过类似于地理信息系统中的等高线图实现对科技文本数据的可视化，通过颜色的深浅区别数据的多少以及数据之间的关系。有些文献中也将其称为景观图或主题图,尽管名称和表现形式不完全相同，其基本思想是一致的。</a:t>
            </a:r>
            <a:endParaRPr lang="zh-CN" altLang="en-US" sz="10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0" lvl="1" indent="-431800" algn="l">
              <a:lnSpc>
                <a:spcPct val="120000"/>
              </a:lnSpc>
              <a:buSzPct val="100000"/>
              <a:buNone/>
            </a:pPr>
            <a:r>
              <a:rPr lang="zh-CN" altLang="en-US" sz="1000" b="1"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技术热力图</a:t>
            </a:r>
            <a:r>
              <a:rPr lang="zh-CN" altLang="en-US" sz="10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是技术主题图的一种简单的变换形式，是对自然界的热力成像原理的计算机模拟，通过红黄蓝三种颜色的深浅来区别数据的多少，颜色块区别数据的密集程度。技术热力图的技术实现较Aureka的专利地图更加简单，但是表现力略显不足。技术热力图最初用来进行商业中用户行为分析，后由日本野村研究所的学者将其引入到情报分析中，形成了技术热力图。日本野村研究所开发了用于进行日文和英文的技术热力图可视化分析工具True Teller。免费情报分析工具VosViewer将热力图作为其最主要的可视化表现方式。该工具是由荷兰莱顿大学CWTS (Centre for Science and Technology Studies)研究人员专门开发的用于科学知识图谱绘制的软件工具。</a:t>
            </a:r>
            <a:endParaRPr lang="zh-CN" altLang="en-US" sz="1000"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marL="0" lvl="1" indent="-431800" algn="l">
              <a:lnSpc>
                <a:spcPct val="120000"/>
              </a:lnSpc>
              <a:buSzPct val="100000"/>
              <a:buNone/>
            </a:pPr>
            <a:r>
              <a:rPr lang="en-US" altLang="zh-CN" spc="100">
                <a:solidFill>
                  <a:schemeClr val="tx1"/>
                </a:solidFill>
                <a:latin typeface="微软雅黑 Light" panose="020B0502040204020203" pitchFamily="34" charset="-122"/>
                <a:ea typeface="微软雅黑 Light" panose="020B0502040204020203" pitchFamily="34" charset="-122"/>
                <a:cs typeface="微软雅黑 Light" panose="020B0502040204020203" pitchFamily="34" charset="-122"/>
                <a:sym typeface="+mn-ea"/>
              </a:rPr>
              <a:t> </a:t>
            </a:r>
            <a:r>
              <a:rPr lang="en-US" altLang="zh-CN"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椭圆 12"/>
          <p:cNvSpPr/>
          <p:nvPr>
            <p:custDataLst>
              <p:tags r:id="rId5"/>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221299" y="1037318"/>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椭圆 12"/>
          <p:cNvSpPr/>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nvSpPr>
        <p:spPr>
          <a:xfrm rot="4500000">
            <a:off x="7078120" y="3736495"/>
            <a:ext cx="3264253" cy="2814012"/>
          </a:xfrm>
          <a:prstGeom prst="ellipse">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 name="文本框 8"/>
          <p:cNvSpPr txBox="1"/>
          <p:nvPr/>
        </p:nvSpPr>
        <p:spPr>
          <a:xfrm>
            <a:off x="736600" y="286385"/>
            <a:ext cx="1096645" cy="329565"/>
          </a:xfrm>
          <a:prstGeom prst="rect">
            <a:avLst/>
          </a:prstGeom>
          <a:noFill/>
        </p:spPr>
        <p:txBody>
          <a:bodyPr wrap="square" rtlCol="0">
            <a:noAutofit/>
          </a:bodyPr>
          <a:p>
            <a:r>
              <a:rPr lang="zh-CN" altLang="en-US" sz="1600" b="1">
                <a:solidFill>
                  <a:srgbClr val="0070C0"/>
                </a:solidFill>
              </a:rPr>
              <a:t>理论讲解</a:t>
            </a:r>
            <a:endParaRPr lang="zh-CN" altLang="en-US" sz="1600" b="1">
              <a:solidFill>
                <a:srgbClr val="0070C0"/>
              </a:solidFill>
            </a:endParaRPr>
          </a:p>
        </p:txBody>
      </p:sp>
      <p:graphicFrame>
        <p:nvGraphicFramePr>
          <p:cNvPr id="11" name="对象 10">
            <a:hlinkClick r:id="" action="ppaction://ole?verb="/>
          </p:cNvPr>
          <p:cNvGraphicFramePr>
            <a:graphicFrameLocks noChangeAspect="1"/>
          </p:cNvGraphicFramePr>
          <p:nvPr/>
        </p:nvGraphicFramePr>
        <p:xfrm>
          <a:off x="4527868" y="2451100"/>
          <a:ext cx="88265" cy="241300"/>
        </p:xfrm>
        <a:graphic>
          <a:graphicData uri="http://schemas.openxmlformats.org/presentationml/2006/ole">
            <mc:AlternateContent xmlns:mc="http://schemas.openxmlformats.org/markup-compatibility/2006">
              <mc:Choice xmlns:v="urn:schemas-microsoft-com:vml" Requires="v">
                <p:oleObj spid="_x0000_s1025" name="" r:id="rId1" imgW="88265" imgH="241300" progId="Equation.KSEE3">
                  <p:embed/>
                </p:oleObj>
              </mc:Choice>
              <mc:Fallback>
                <p:oleObj name="" r:id="rId1" imgW="88265" imgH="241300" progId="Equation.KSEE3">
                  <p:embed/>
                  <p:pic>
                    <p:nvPicPr>
                      <p:cNvPr id="0" name="图片 1024"/>
                      <p:cNvPicPr/>
                      <p:nvPr/>
                    </p:nvPicPr>
                    <p:blipFill>
                      <a:blip r:embed="rId2"/>
                      <a:stretch>
                        <a:fillRect/>
                      </a:stretch>
                    </p:blipFill>
                    <p:spPr>
                      <a:xfrm>
                        <a:off x="4527868" y="2451100"/>
                        <a:ext cx="88265" cy="241300"/>
                      </a:xfrm>
                      <a:prstGeom prst="rect">
                        <a:avLst/>
                      </a:prstGeom>
                    </p:spPr>
                  </p:pic>
                </p:oleObj>
              </mc:Fallback>
            </mc:AlternateContent>
          </a:graphicData>
        </a:graphic>
      </p:graphicFrame>
      <p:sp>
        <p:nvSpPr>
          <p:cNvPr id="2" name="文本框 1"/>
          <p:cNvSpPr txBox="1"/>
          <p:nvPr/>
        </p:nvSpPr>
        <p:spPr>
          <a:xfrm>
            <a:off x="809625" y="701040"/>
            <a:ext cx="7031990" cy="712470"/>
          </a:xfrm>
          <a:prstGeom prst="rect">
            <a:avLst/>
          </a:prstGeom>
          <a:noFill/>
        </p:spPr>
        <p:txBody>
          <a:bodyPr wrap="square" rtlCol="0">
            <a:noAutofit/>
          </a:bodyPr>
          <a:p>
            <a:r>
              <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rPr>
              <a:t>相比于情报领域常见的社会网络可视化，技术主题图与技术热力图具有相同的优势，即能够处理的“节点”数量大大增加。在技术主题词较多的情况下，其可视化效果仍然保持清晰。因此，在技术布局分析上有更好的表现力。就技术主题图的绘制来说，有典型的等高线地形图、热力图、彩虹图等。</a:t>
            </a:r>
            <a:endParaRPr lang="zh-CN" altLang="en-US" sz="1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7" name="文本框 6"/>
          <p:cNvSpPr txBox="1"/>
          <p:nvPr/>
        </p:nvSpPr>
        <p:spPr>
          <a:xfrm>
            <a:off x="816610" y="1562100"/>
            <a:ext cx="6811645" cy="429895"/>
          </a:xfrm>
          <a:prstGeom prst="rect">
            <a:avLst/>
          </a:prstGeom>
          <a:noFill/>
        </p:spPr>
        <p:txBody>
          <a:bodyPr wrap="square" rtlCol="0">
            <a:spAutoFit/>
          </a:bodyPr>
          <a:p>
            <a:r>
              <a:rPr lang="zh-CN" altLang="en-US" sz="1200" b="1">
                <a:solidFill>
                  <a:srgbClr val="0070C0"/>
                </a:solidFill>
              </a:rPr>
              <a:t>操作(播放视频或现场操作)</a:t>
            </a:r>
            <a:endParaRPr lang="zh-CN" altLang="en-US" sz="1200" b="1">
              <a:solidFill>
                <a:srgbClr val="0070C0"/>
              </a:solidFill>
            </a:endParaRPr>
          </a:p>
          <a:p>
            <a:r>
              <a:rPr lang="zh-CN" altLang="en-US" sz="1000">
                <a:latin typeface="微软雅黑 Light" panose="020B0502040204020203" pitchFamily="34" charset="-122"/>
                <a:ea typeface="微软雅黑 Light" panose="020B0502040204020203" pitchFamily="34" charset="-122"/>
              </a:rPr>
              <a:t>演示网路图转化为热力图、密度图、聚类图、地形图的基本操作方法，让学生只管感受各种图形的现实效果。</a:t>
            </a:r>
            <a:endParaRPr lang="zh-CN" altLang="en-US" sz="1000">
              <a:latin typeface="微软雅黑 Light" panose="020B0502040204020203" pitchFamily="34" charset="-122"/>
              <a:ea typeface="微软雅黑 Light" panose="020B0502040204020203" pitchFamily="34" charset="-122"/>
            </a:endParaRPr>
          </a:p>
        </p:txBody>
      </p:sp>
      <p:graphicFrame>
        <p:nvGraphicFramePr>
          <p:cNvPr id="14" name="对象 13"/>
          <p:cNvGraphicFramePr/>
          <p:nvPr>
            <p:custDataLst>
              <p:tags r:id="rId3"/>
            </p:custDataLst>
          </p:nvPr>
        </p:nvGraphicFramePr>
        <p:xfrm>
          <a:off x="2494915" y="2021523"/>
          <a:ext cx="3283585" cy="1168400"/>
        </p:xfrm>
        <a:graphic>
          <a:graphicData uri="http://schemas.openxmlformats.org/presentationml/2006/ole">
            <mc:AlternateContent xmlns:mc="http://schemas.openxmlformats.org/markup-compatibility/2006">
              <mc:Choice xmlns:v="urn:schemas-microsoft-com:vml" Requires="v">
                <p:oleObj spid="_x0000_s17" name="" r:id="rId4" imgW="2155190" imgH="1092835" progId="Word.Document.8">
                  <p:embed/>
                </p:oleObj>
              </mc:Choice>
              <mc:Fallback>
                <p:oleObj name="" r:id="rId4" imgW="2155190" imgH="1092835" progId="Word.Document.8">
                  <p:embed/>
                  <p:pic>
                    <p:nvPicPr>
                      <p:cNvPr id="0" name="图片 16"/>
                      <p:cNvPicPr/>
                      <p:nvPr/>
                    </p:nvPicPr>
                    <p:blipFill>
                      <a:blip r:embed="rId5"/>
                      <a:stretch>
                        <a:fillRect/>
                      </a:stretch>
                    </p:blipFill>
                    <p:spPr>
                      <a:xfrm>
                        <a:off x="2494915" y="2021523"/>
                        <a:ext cx="3283585" cy="1168400"/>
                      </a:xfrm>
                      <a:prstGeom prst="rect">
                        <a:avLst/>
                      </a:prstGeom>
                    </p:spPr>
                  </p:pic>
                </p:oleObj>
              </mc:Fallback>
            </mc:AlternateContent>
          </a:graphicData>
        </a:graphic>
      </p:graphicFrame>
      <p:sp>
        <p:nvSpPr>
          <p:cNvPr id="18" name="文本框 17"/>
          <p:cNvSpPr txBox="1"/>
          <p:nvPr/>
        </p:nvSpPr>
        <p:spPr>
          <a:xfrm>
            <a:off x="816610" y="3200400"/>
            <a:ext cx="6858000" cy="275590"/>
          </a:xfrm>
          <a:prstGeom prst="rect">
            <a:avLst/>
          </a:prstGeom>
          <a:noFill/>
        </p:spPr>
        <p:txBody>
          <a:bodyPr wrap="square" rtlCol="0">
            <a:spAutoFit/>
          </a:bodyPr>
          <a:p>
            <a:r>
              <a:rPr lang="zh-CN" altLang="en-US" sz="1200" b="1">
                <a:solidFill>
                  <a:srgbClr val="0070C0"/>
                </a:solidFill>
              </a:rPr>
              <a:t>课后拓展提高：</a:t>
            </a:r>
            <a:r>
              <a:rPr lang="zh-CN" altLang="en-US" sz="1000">
                <a:latin typeface="微软雅黑 Light" panose="020B0502040204020203" pitchFamily="34" charset="-122"/>
                <a:ea typeface="微软雅黑 Light" panose="020B0502040204020203" pitchFamily="34" charset="-122"/>
              </a:rPr>
              <a:t>有高等数学基础的同学，理解技术主题图的绘制的原理</a:t>
            </a:r>
            <a:endParaRPr lang="zh-CN" altLang="en-US" sz="1000">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309880" y="3729990"/>
            <a:ext cx="8663305" cy="691515"/>
          </a:xfrm>
          <a:prstGeom prst="rect">
            <a:avLst/>
          </a:prstGeom>
          <a:noFill/>
        </p:spPr>
        <p:txBody>
          <a:bodyPr wrap="square" rtlCol="0">
            <a:spAutoFit/>
          </a:bodyPr>
          <a:p>
            <a:r>
              <a:rPr lang="zh-CN" altLang="en-US" b="1">
                <a:solidFill>
                  <a:srgbClr val="0070C0"/>
                </a:solidFill>
              </a:rPr>
              <a:t>参考文献：</a:t>
            </a:r>
            <a:endParaRPr lang="zh-CN" altLang="en-US" b="1">
              <a:solidFill>
                <a:srgbClr val="0070C0"/>
              </a:solidFill>
            </a:endParaRPr>
          </a:p>
          <a:p>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[1]汪雪锋, 任惠超, 刘玉琴. 融合聚类信息的技术主题图可视化方法研究 [J]. 数据分析与知识发现, 2022, 6 (01): 91-100.</a:t>
            </a:r>
            <a:endParaRPr lang="zh-CN" altLang="en-US">
              <a:latin typeface="微软雅黑 Light" panose="020B0502040204020203" pitchFamily="34" charset="-122"/>
              <a:ea typeface="微软雅黑 Light" panose="020B0502040204020203" pitchFamily="34" charset="-122"/>
              <a:cs typeface="微软雅黑 Light" panose="020B0502040204020203" pitchFamily="34" charset="-122"/>
            </a:endParaRPr>
          </a:p>
          <a:p>
            <a:r>
              <a:rPr lang="zh-CN" altLang="en-US">
                <a:latin typeface="微软雅黑 Light" panose="020B0502040204020203" pitchFamily="34" charset="-122"/>
                <a:ea typeface="微软雅黑 Light" panose="020B0502040204020203" pitchFamily="34" charset="-122"/>
                <a:cs typeface="微软雅黑 Light" panose="020B0502040204020203" pitchFamily="34" charset="-122"/>
              </a:rPr>
              <a:t>[2]刘玉琴, 逄金辉, 崔志成, 汪雪锋, 桂婕. 一种简易的技术主题图绘制方法 [J]. 图书情报工作, 2017, 61 (13): 125-132.</a:t>
            </a:r>
            <a:endParaRPr lang="zh-CN" altLang="en-US">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文本框 16"/>
          <p:cNvSpPr txBox="1"/>
          <p:nvPr>
            <p:custDataLst>
              <p:tags r:id="rId2"/>
            </p:custDataLst>
          </p:nvPr>
        </p:nvSpPr>
        <p:spPr>
          <a:xfrm>
            <a:off x="2043649" y="1740873"/>
            <a:ext cx="2424008" cy="2788960"/>
          </a:xfrm>
          <a:prstGeom prst="rect">
            <a:avLst/>
          </a:prstGeom>
          <a:noFill/>
        </p:spPr>
        <p:txBody>
          <a:bodyPr wrap="square" rtlCol="0" anchor="t" anchorCtr="0">
            <a:normAutofit/>
          </a:bodyPr>
          <a:lstStyle/>
          <a:p>
            <a:pPr marL="0" lvl="0" indent="0" algn="l" fontAlgn="auto">
              <a:lnSpc>
                <a:spcPct val="100000"/>
              </a:lnSpc>
              <a:spcBef>
                <a:spcPts val="0"/>
              </a:spcBef>
              <a:spcAft>
                <a:spcPts val="800"/>
              </a:spcAft>
              <a:buSzPct val="100000"/>
              <a:buNone/>
            </a:pPr>
            <a:r>
              <a:rPr lang="zh-CN" altLang="en-US" b="1">
                <a:solidFill>
                  <a:srgbClr val="0070C0"/>
                </a:solidFill>
                <a:latin typeface="+mj-ea"/>
                <a:ea typeface="+mj-ea"/>
                <a:sym typeface="+mn-ea"/>
              </a:rPr>
              <a:t>教学方法和手段</a:t>
            </a:r>
            <a:r>
              <a:rPr lang="zh-CN" altLang="en-US" sz="1300" b="1" spc="140">
                <a:solidFill>
                  <a:srgbClr val="0070C0"/>
                </a:solidFill>
                <a:latin typeface="Arial" panose="020B0604020202020204" pitchFamily="34" charset="0"/>
                <a:ea typeface="微软雅黑" panose="020B0503020204020204" pitchFamily="34" charset="-122"/>
              </a:rPr>
              <a:t>：</a:t>
            </a:r>
            <a:endParaRPr lang="zh-CN" altLang="en-US" sz="1300" b="1" spc="140">
              <a:solidFill>
                <a:srgbClr val="0070C0"/>
              </a:solidFill>
              <a:latin typeface="Arial" panose="020B0604020202020204" pitchFamily="34" charset="0"/>
              <a:ea typeface="微软雅黑" panose="020B0503020204020204" pitchFamily="34" charset="-122"/>
            </a:endParaRPr>
          </a:p>
          <a:p>
            <a:pPr marL="228600" indent="-228600">
              <a:lnSpc>
                <a:spcPct val="150000"/>
              </a:lnSpc>
              <a:buFont typeface="Wingdings" panose="05000000000000000000" charset="0"/>
              <a:buAutoNum type="arabicPeriod"/>
            </a:pPr>
            <a:r>
              <a:rPr lang="zh-CN" altLang="en-US" sz="1100">
                <a:solidFill>
                  <a:srgbClr val="0070C0"/>
                </a:solidFill>
                <a:latin typeface="微软雅黑" panose="020B0503020204020204" pitchFamily="34" charset="-122"/>
                <a:cs typeface="黑体" panose="02010609060101010101" charset="-122"/>
                <a:sym typeface="+mn-ea"/>
              </a:rPr>
              <a:t>利用课堂讲述、视频演示、现场操作形式，理论讲授与实例介绍相结合。</a:t>
            </a:r>
            <a:endParaRPr lang="zh-CN" altLang="en-US" sz="1100">
              <a:solidFill>
                <a:srgbClr val="0070C0"/>
              </a:solidFill>
              <a:latin typeface="微软雅黑" panose="020B0503020204020204" pitchFamily="34" charset="-122"/>
              <a:cs typeface="黑体" panose="02010609060101010101" charset="-122"/>
              <a:sym typeface="+mn-ea"/>
            </a:endParaRPr>
          </a:p>
          <a:p>
            <a:pPr marL="228600" indent="-228600">
              <a:lnSpc>
                <a:spcPct val="150000"/>
              </a:lnSpc>
              <a:buFont typeface="Wingdings" panose="05000000000000000000" charset="0"/>
              <a:buAutoNum type="arabicPeriod"/>
            </a:pPr>
            <a:r>
              <a:rPr lang="zh-CN" altLang="en-US" sz="1100">
                <a:solidFill>
                  <a:srgbClr val="0070C0"/>
                </a:solidFill>
                <a:latin typeface="微软雅黑" panose="020B0503020204020204" pitchFamily="34" charset="-122"/>
                <a:cs typeface="黑体" panose="02010609060101010101" charset="-122"/>
                <a:sym typeface="+mn-ea"/>
              </a:rPr>
              <a:t>理论知识与实践相结合，帮助学生较好地理解基础知识。</a:t>
            </a:r>
            <a:endParaRPr lang="zh-CN" altLang="en-US" sz="1100">
              <a:solidFill>
                <a:srgbClr val="0070C0"/>
              </a:solidFill>
              <a:latin typeface="微软雅黑" panose="020B0503020204020204" pitchFamily="34" charset="-122"/>
              <a:cs typeface="黑体" panose="02010609060101010101" charset="-122"/>
              <a:sym typeface="+mn-ea"/>
            </a:endParaRPr>
          </a:p>
        </p:txBody>
      </p:sp>
      <p:sp>
        <p:nvSpPr>
          <p:cNvPr id="15" name="直角三角形 14"/>
          <p:cNvSpPr/>
          <p:nvPr>
            <p:custDataLst>
              <p:tags r:id="rId3"/>
            </p:custDataLst>
          </p:nvPr>
        </p:nvSpPr>
        <p:spPr>
          <a:xfrm flipV="1">
            <a:off x="2230971" y="559057"/>
            <a:ext cx="917259" cy="964106"/>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custDataLst>
              <p:tags r:id="rId4"/>
            </p:custDataLst>
          </p:nvPr>
        </p:nvSpPr>
        <p:spPr>
          <a:xfrm>
            <a:off x="2260014" y="559057"/>
            <a:ext cx="980033" cy="957546"/>
          </a:xfrm>
          <a:prstGeom prst="rect">
            <a:avLst/>
          </a:prstGeom>
          <a:noFill/>
          <a:ln>
            <a:solidFill>
              <a:srgbClr val="0070C0"/>
            </a:solidFill>
          </a:ln>
        </p:spPr>
        <p:txBody>
          <a:bodyPr wrap="square" rtlCol="0" anchor="ctr" anchorCtr="1">
            <a:normAutofit/>
          </a:bodyPr>
          <a:lstStyle/>
          <a:p>
            <a:r>
              <a:rPr lang="en-US" altLang="zh-CN" sz="2700" b="1" dirty="0">
                <a:solidFill>
                  <a:srgbClr val="00B0F0"/>
                </a:solidFill>
                <a:latin typeface="Arial" panose="020B0604020202020204" pitchFamily="34" charset="0"/>
                <a:cs typeface="Arial" panose="020B0604020202020204" pitchFamily="34" charset="0"/>
              </a:rPr>
              <a:t>4</a:t>
            </a:r>
            <a:endParaRPr lang="en-US" altLang="zh-CN" sz="2700" b="1" dirty="0">
              <a:solidFill>
                <a:srgbClr val="00B0F0"/>
              </a:solidFill>
              <a:latin typeface="Arial" panose="020B0604020202020204" pitchFamily="34" charset="0"/>
              <a:cs typeface="Arial" panose="020B0604020202020204" pitchFamily="34" charset="0"/>
            </a:endParaRPr>
          </a:p>
        </p:txBody>
      </p:sp>
      <p:sp>
        <p:nvSpPr>
          <p:cNvPr id="18" name="文本框 17"/>
          <p:cNvSpPr txBox="1"/>
          <p:nvPr>
            <p:custDataLst>
              <p:tags r:id="rId5"/>
            </p:custDataLst>
          </p:nvPr>
        </p:nvSpPr>
        <p:spPr>
          <a:xfrm>
            <a:off x="4949398" y="1625303"/>
            <a:ext cx="2424008" cy="2788960"/>
          </a:xfrm>
          <a:prstGeom prst="rect">
            <a:avLst/>
          </a:prstGeom>
          <a:noFill/>
        </p:spPr>
        <p:txBody>
          <a:bodyPr wrap="square" rtlCol="0" anchor="t" anchorCtr="0">
            <a:normAutofit/>
          </a:bodyPr>
          <a:lstStyle/>
          <a:p>
            <a:pPr marL="0" lvl="0" indent="0" algn="l" fontAlgn="auto">
              <a:lnSpc>
                <a:spcPct val="120000"/>
              </a:lnSpc>
              <a:spcBef>
                <a:spcPts val="0"/>
              </a:spcBef>
              <a:spcAft>
                <a:spcPts val="800"/>
              </a:spcAft>
              <a:buSzPct val="100000"/>
              <a:buNone/>
            </a:pPr>
            <a:r>
              <a:rPr lang="zh-CN" altLang="en-US" b="1">
                <a:solidFill>
                  <a:srgbClr val="00B0F0"/>
                </a:solidFill>
                <a:latin typeface="+mj-ea"/>
                <a:ea typeface="+mj-ea"/>
                <a:sym typeface="+mn-ea"/>
              </a:rPr>
              <a:t>课程特色</a:t>
            </a:r>
            <a:r>
              <a:rPr lang="zh-CN" altLang="en-US" sz="1300" b="1" spc="50">
                <a:solidFill>
                  <a:srgbClr val="00B0F0"/>
                </a:solidFill>
                <a:latin typeface="Arial" panose="020B0604020202020204" pitchFamily="34" charset="0"/>
                <a:ea typeface="微软雅黑" panose="020B0503020204020204" pitchFamily="34" charset="-122"/>
              </a:rPr>
              <a:t>：</a:t>
            </a:r>
            <a:endParaRPr lang="zh-CN" altLang="en-US" sz="1300" b="1" spc="50">
              <a:solidFill>
                <a:srgbClr val="00B0F0"/>
              </a:solidFill>
              <a:latin typeface="Arial" panose="020B0604020202020204" pitchFamily="34" charset="0"/>
              <a:ea typeface="微软雅黑" panose="020B0503020204020204" pitchFamily="34" charset="-122"/>
            </a:endParaRPr>
          </a:p>
          <a:p>
            <a:pPr>
              <a:lnSpc>
                <a:spcPct val="150000"/>
              </a:lnSpc>
            </a:pPr>
            <a:r>
              <a:rPr lang="zh-CN" altLang="en-US" sz="1100">
                <a:solidFill>
                  <a:srgbClr val="00B0F0"/>
                </a:solidFill>
                <a:latin typeface="微软雅黑" panose="020B0503020204020204" pitchFamily="34" charset="-122"/>
                <a:cs typeface="微软雅黑" panose="020B0503020204020204" pitchFamily="34" charset="-122"/>
                <a:sym typeface="+mn-ea"/>
              </a:rPr>
              <a:t>本节通过实例引导学生了解合著、共现、耦合、关联、对应、引证分析的应用目的、场景，如何借助工具进行相关分析。</a:t>
            </a:r>
            <a:endParaRPr lang="zh-CN" altLang="en-US" sz="1100" spc="40">
              <a:solidFill>
                <a:srgbClr val="00B0F0"/>
              </a:solidFill>
              <a:latin typeface="微软雅黑" panose="020B0503020204020204" pitchFamily="34" charset="-122"/>
              <a:cs typeface="微软雅黑" panose="020B0503020204020204" pitchFamily="34" charset="-122"/>
              <a:sym typeface="+mn-ea"/>
            </a:endParaRPr>
          </a:p>
        </p:txBody>
      </p:sp>
      <p:sp>
        <p:nvSpPr>
          <p:cNvPr id="19" name="直角三角形 18"/>
          <p:cNvSpPr/>
          <p:nvPr>
            <p:custDataLst>
              <p:tags r:id="rId6"/>
            </p:custDataLst>
          </p:nvPr>
        </p:nvSpPr>
        <p:spPr>
          <a:xfrm flipV="1">
            <a:off x="5133544" y="559057"/>
            <a:ext cx="917259" cy="964106"/>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20"/>
          <p:cNvSpPr txBox="1"/>
          <p:nvPr>
            <p:custDataLst>
              <p:tags r:id="rId7"/>
            </p:custDataLst>
          </p:nvPr>
        </p:nvSpPr>
        <p:spPr>
          <a:xfrm>
            <a:off x="5162589" y="559057"/>
            <a:ext cx="980033" cy="957546"/>
          </a:xfrm>
          <a:prstGeom prst="rect">
            <a:avLst/>
          </a:prstGeom>
          <a:noFill/>
          <a:ln>
            <a:solidFill>
              <a:srgbClr val="0070C0"/>
            </a:solidFill>
          </a:ln>
        </p:spPr>
        <p:txBody>
          <a:bodyPr wrap="square" rtlCol="0" anchor="ctr" anchorCtr="1">
            <a:normAutofit/>
          </a:bodyPr>
          <a:lstStyle/>
          <a:p>
            <a:r>
              <a:rPr lang="en-US" altLang="zh-CN" sz="2700" b="1" dirty="0">
                <a:solidFill>
                  <a:srgbClr val="0070C0"/>
                </a:solidFill>
                <a:latin typeface="Arial" panose="020B0604020202020204" pitchFamily="34" charset="0"/>
                <a:cs typeface="Arial" panose="020B0604020202020204" pitchFamily="34" charset="0"/>
              </a:rPr>
              <a:t>5</a:t>
            </a:r>
            <a:endParaRPr lang="en-US" altLang="zh-CN" sz="2700" b="1" dirty="0">
              <a:solidFill>
                <a:srgbClr val="0070C0"/>
              </a:solidFill>
              <a:latin typeface="Arial" panose="020B0604020202020204" pitchFamily="34" charset="0"/>
              <a:cs typeface="Arial" panose="020B0604020202020204" pitchFamily="34" charset="0"/>
            </a:endParaRPr>
          </a:p>
        </p:txBody>
      </p:sp>
      <p:sp>
        <p:nvSpPr>
          <p:cNvPr id="13" name="椭圆 12"/>
          <p:cNvSpPr/>
          <p:nvPr>
            <p:custDataLst>
              <p:tags r:id="rId8"/>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椭圆 1"/>
          <p:cNvSpPr/>
          <p:nvPr>
            <p:custDataLst>
              <p:tags r:id="rId9"/>
            </p:custDataLst>
          </p:nvPr>
        </p:nvSpPr>
        <p:spPr>
          <a:xfrm rot="4500000">
            <a:off x="7078120" y="3736495"/>
            <a:ext cx="3264253" cy="2814012"/>
          </a:xfrm>
          <a:prstGeom prst="ellipse">
            <a:avLst/>
          </a:prstGeom>
          <a:pattFill prst="wdDn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custDataLst>
              <p:tags r:id="rId1"/>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椭圆 14"/>
          <p:cNvSpPr/>
          <p:nvPr>
            <p:custDataLst>
              <p:tags r:id="rId2"/>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椭圆 15"/>
          <p:cNvSpPr/>
          <p:nvPr>
            <p:custDataLst>
              <p:tags r:id="rId3"/>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10"/>
          <p:cNvSpPr/>
          <p:nvPr>
            <p:custDataLst>
              <p:tags r:id="rId4"/>
            </p:custDataLst>
          </p:nvPr>
        </p:nvSpPr>
        <p:spPr>
          <a:xfrm>
            <a:off x="436960" y="636746"/>
            <a:ext cx="8286274" cy="4142899"/>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5"/>
            </p:custDataLst>
          </p:nvPr>
        </p:nvSpPr>
        <p:spPr>
          <a:xfrm>
            <a:off x="1609566" y="282734"/>
            <a:ext cx="5939790" cy="590550"/>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n>
                <a:noFill/>
              </a:l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标题 1"/>
          <p:cNvSpPr>
            <a:spLocks noGrp="1"/>
          </p:cNvSpPr>
          <p:nvPr>
            <p:custDataLst>
              <p:tags r:id="rId6"/>
            </p:custDataLst>
          </p:nvPr>
        </p:nvSpPr>
        <p:spPr>
          <a:xfrm>
            <a:off x="1609964" y="351473"/>
            <a:ext cx="5940266" cy="591026"/>
          </a:xfrm>
          <a:prstGeom prst="rect">
            <a:avLst/>
          </a:prstGeom>
        </p:spPr>
        <p:txBody>
          <a:bodyPr vert="horz" lIns="68580" tIns="34290" rIns="68580" bIns="342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lvl="0" indent="0" algn="ctr">
              <a:lnSpc>
                <a:spcPct val="100000"/>
              </a:lnSpc>
              <a:spcBef>
                <a:spcPts val="0"/>
              </a:spcBef>
              <a:spcAft>
                <a:spcPts val="0"/>
              </a:spcAft>
              <a:buSzPct val="100000"/>
              <a:buNone/>
            </a:pPr>
            <a:r>
              <a:rPr lang="zh-CN" altLang="en-US" sz="3300" spc="170">
                <a:solidFill>
                  <a:schemeClr val="bg1"/>
                </a:solidFill>
                <a:uFillTx/>
                <a:latin typeface="Arial" panose="020B0604020202020204" pitchFamily="34" charset="0"/>
                <a:ea typeface="微软雅黑" panose="020B0503020204020204" pitchFamily="34" charset="-122"/>
              </a:rPr>
              <a:t>本章小结：</a:t>
            </a:r>
            <a:endParaRPr lang="zh-CN" altLang="en-US" sz="3300" spc="170">
              <a:solidFill>
                <a:schemeClr val="bg1"/>
              </a:solidFill>
              <a:uFillTx/>
              <a:latin typeface="Arial" panose="020B0604020202020204" pitchFamily="34" charset="0"/>
              <a:ea typeface="微软雅黑" panose="020B0503020204020204" pitchFamily="34" charset="-122"/>
            </a:endParaRPr>
          </a:p>
        </p:txBody>
      </p:sp>
      <p:sp>
        <p:nvSpPr>
          <p:cNvPr id="10" name="文本框 9"/>
          <p:cNvSpPr txBox="1"/>
          <p:nvPr>
            <p:custDataLst>
              <p:tags r:id="rId7"/>
            </p:custDataLst>
          </p:nvPr>
        </p:nvSpPr>
        <p:spPr>
          <a:xfrm>
            <a:off x="780415" y="1352550"/>
            <a:ext cx="7729855" cy="2994660"/>
          </a:xfrm>
          <a:prstGeom prst="rect">
            <a:avLst/>
          </a:prstGeom>
          <a:noFill/>
        </p:spPr>
        <p:txBody>
          <a:bodyPr vert="horz" lIns="67500" tIns="35100" rIns="67500" bIns="351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54000" lvl="0" indent="-254000" algn="l">
              <a:lnSpc>
                <a:spcPct val="120000"/>
              </a:lnSpc>
              <a:buClr>
                <a:schemeClr val="tx1">
                  <a:lumMod val="95000"/>
                  <a:lumOff val="5000"/>
                </a:schemeClr>
              </a:buClr>
              <a:buSzPct val="100000"/>
              <a:buFont typeface="+mj-ea"/>
            </a:pPr>
            <a:r>
              <a:rPr lang="zh-CN" altLang="en-US" sz="1200" spc="40">
                <a:solidFill>
                  <a:srgbClr val="0070C0"/>
                </a:solidFill>
                <a:latin typeface="Arial" panose="020B0604020202020204" pitchFamily="34" charset="0"/>
                <a:ea typeface="微软雅黑" panose="020B0503020204020204" pitchFamily="34" charset="-122"/>
              </a:rPr>
              <a:t>合著、共现、耦合、引证分析是科技文本挖掘、科学知识图谱分析中常用的分析方法，应用广泛，能够实现相关功能的软件工具较多</a:t>
            </a:r>
            <a:endParaRPr lang="zh-CN" altLang="en-US" sz="1200" spc="40">
              <a:solidFill>
                <a:srgbClr val="0070C0"/>
              </a:solidFill>
              <a:latin typeface="Arial" panose="020B0604020202020204" pitchFamily="34" charset="0"/>
              <a:ea typeface="微软雅黑" panose="020B0503020204020204" pitchFamily="34" charset="-122"/>
            </a:endParaRPr>
          </a:p>
          <a:p>
            <a:pPr marL="254000" lvl="0" indent="-254000" algn="l">
              <a:lnSpc>
                <a:spcPct val="120000"/>
              </a:lnSpc>
              <a:buClr>
                <a:schemeClr val="tx1">
                  <a:lumMod val="95000"/>
                  <a:lumOff val="5000"/>
                </a:schemeClr>
              </a:buClr>
              <a:buSzPct val="100000"/>
              <a:buFont typeface="+mj-ea"/>
            </a:pPr>
            <a:endParaRPr lang="zh-CN" altLang="en-US" sz="1200" spc="40">
              <a:solidFill>
                <a:srgbClr val="0070C0"/>
              </a:solidFill>
              <a:latin typeface="Arial" panose="020B0604020202020204" pitchFamily="34" charset="0"/>
              <a:ea typeface="微软雅黑" panose="020B0503020204020204" pitchFamily="34" charset="-122"/>
            </a:endParaRPr>
          </a:p>
          <a:p>
            <a:pPr marL="254000" lvl="0" indent="-254000" algn="l">
              <a:lnSpc>
                <a:spcPct val="120000"/>
              </a:lnSpc>
              <a:buClr>
                <a:schemeClr val="tx1">
                  <a:lumMod val="95000"/>
                  <a:lumOff val="5000"/>
                </a:schemeClr>
              </a:buClr>
              <a:buSzPct val="100000"/>
              <a:buFont typeface="+mj-ea"/>
            </a:pPr>
            <a:r>
              <a:rPr lang="zh-CN" altLang="en-US" sz="1200" spc="40">
                <a:solidFill>
                  <a:srgbClr val="0070C0"/>
                </a:solidFill>
                <a:latin typeface="Arial" panose="020B0604020202020204" pitchFamily="34" charset="0"/>
                <a:ea typeface="微软雅黑" panose="020B0503020204020204" pitchFamily="34" charset="-122"/>
              </a:rPr>
              <a:t>关联分析是常见、但能够实现相关功能的软件工具较少，仅有DDA、Vantage Point和ItgInsight，均为商业化软件</a:t>
            </a:r>
            <a:endParaRPr lang="zh-CN" altLang="en-US" sz="1200" spc="40">
              <a:solidFill>
                <a:srgbClr val="0070C0"/>
              </a:solidFill>
              <a:latin typeface="Arial" panose="020B0604020202020204" pitchFamily="34" charset="0"/>
              <a:ea typeface="微软雅黑" panose="020B0503020204020204" pitchFamily="34" charset="-122"/>
            </a:endParaRPr>
          </a:p>
          <a:p>
            <a:pPr marL="254000" lvl="0" indent="-254000" algn="l">
              <a:lnSpc>
                <a:spcPct val="120000"/>
              </a:lnSpc>
              <a:buClr>
                <a:schemeClr val="tx1">
                  <a:lumMod val="95000"/>
                  <a:lumOff val="5000"/>
                </a:schemeClr>
              </a:buClr>
              <a:buSzPct val="100000"/>
              <a:buFont typeface="+mj-ea"/>
            </a:pPr>
            <a:endParaRPr lang="zh-CN" altLang="en-US" sz="1200" spc="40">
              <a:solidFill>
                <a:srgbClr val="0070C0"/>
              </a:solidFill>
              <a:latin typeface="Arial" panose="020B0604020202020204" pitchFamily="34" charset="0"/>
              <a:ea typeface="微软雅黑" panose="020B0503020204020204" pitchFamily="34" charset="-122"/>
            </a:endParaRPr>
          </a:p>
          <a:p>
            <a:pPr marL="254000" lvl="0" indent="-254000" algn="l">
              <a:lnSpc>
                <a:spcPct val="120000"/>
              </a:lnSpc>
              <a:buClr>
                <a:schemeClr val="tx1">
                  <a:lumMod val="95000"/>
                  <a:lumOff val="5000"/>
                </a:schemeClr>
              </a:buClr>
              <a:buSzPct val="100000"/>
              <a:buFont typeface="+mj-ea"/>
            </a:pPr>
            <a:r>
              <a:rPr lang="zh-CN" altLang="en-US" sz="1200" spc="40">
                <a:solidFill>
                  <a:srgbClr val="0070C0"/>
                </a:solidFill>
                <a:latin typeface="Arial" panose="020B0604020202020204" pitchFamily="34" charset="0"/>
                <a:ea typeface="微软雅黑" panose="020B0503020204020204" pitchFamily="34" charset="-122"/>
              </a:rPr>
              <a:t>对应分析是不常见的分析方法</a:t>
            </a:r>
            <a:endParaRPr lang="zh-CN" altLang="en-US" sz="1200" spc="40">
              <a:solidFill>
                <a:srgbClr val="0070C0"/>
              </a:solidFill>
              <a:latin typeface="Arial" panose="020B0604020202020204" pitchFamily="34" charset="0"/>
              <a:ea typeface="微软雅黑" panose="020B0503020204020204" pitchFamily="34" charset="-122"/>
            </a:endParaRPr>
          </a:p>
        </p:txBody>
      </p:sp>
      <p:sp>
        <p:nvSpPr>
          <p:cNvPr id="3" name="矩形 2"/>
          <p:cNvSpPr/>
          <p:nvPr>
            <p:custDataLst>
              <p:tags r:id="rId8"/>
            </p:custDataLst>
          </p:nvPr>
        </p:nvSpPr>
        <p:spPr>
          <a:xfrm>
            <a:off x="309086" y="2024063"/>
            <a:ext cx="248126" cy="1095375"/>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custDataLst>
              <p:tags r:id="rId9"/>
            </p:custDataLst>
          </p:nvPr>
        </p:nvSpPr>
        <p:spPr>
          <a:xfrm>
            <a:off x="8590121" y="2024063"/>
            <a:ext cx="248126" cy="1095375"/>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custDataLst>
              <p:tags r:id="rId1"/>
            </p:custDataLst>
          </p:nvPr>
        </p:nvSpPr>
        <p:spPr>
          <a:xfrm rot="4500000">
            <a:off x="7078120" y="-199512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椭圆 1"/>
          <p:cNvSpPr/>
          <p:nvPr>
            <p:custDataLst>
              <p:tags r:id="rId2"/>
            </p:custDataLst>
          </p:nvPr>
        </p:nvSpPr>
        <p:spPr>
          <a:xfrm rot="4500000">
            <a:off x="7078120" y="3736495"/>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 name="椭圆 2"/>
          <p:cNvSpPr/>
          <p:nvPr>
            <p:custDataLst>
              <p:tags r:id="rId3"/>
            </p:custDataLst>
          </p:nvPr>
        </p:nvSpPr>
        <p:spPr>
          <a:xfrm>
            <a:off x="-1221299" y="1037318"/>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 name="矩形 10"/>
          <p:cNvSpPr/>
          <p:nvPr>
            <p:custDataLst>
              <p:tags r:id="rId4"/>
            </p:custDataLst>
          </p:nvPr>
        </p:nvSpPr>
        <p:spPr>
          <a:xfrm>
            <a:off x="436960" y="636746"/>
            <a:ext cx="8286274" cy="4142899"/>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custDataLst>
              <p:tags r:id="rId5"/>
            </p:custDataLst>
          </p:nvPr>
        </p:nvSpPr>
        <p:spPr>
          <a:xfrm>
            <a:off x="1610201" y="260509"/>
            <a:ext cx="5939790" cy="590550"/>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1"/>
          <p:cNvSpPr>
            <a:spLocks noGrp="1"/>
          </p:cNvSpPr>
          <p:nvPr>
            <p:custDataLst>
              <p:tags r:id="rId6"/>
            </p:custDataLst>
          </p:nvPr>
        </p:nvSpPr>
        <p:spPr>
          <a:xfrm>
            <a:off x="1609964" y="351473"/>
            <a:ext cx="5940266" cy="591026"/>
          </a:xfrm>
          <a:prstGeom prst="rect">
            <a:avLst/>
          </a:prstGeom>
        </p:spPr>
        <p:txBody>
          <a:bodyPr vert="horz" lIns="68580" tIns="34290" rIns="68580" bIns="342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lvl="0" indent="0" algn="ctr">
              <a:lnSpc>
                <a:spcPct val="100000"/>
              </a:lnSpc>
              <a:spcBef>
                <a:spcPts val="0"/>
              </a:spcBef>
              <a:spcAft>
                <a:spcPts val="0"/>
              </a:spcAft>
              <a:buSzPct val="100000"/>
              <a:buNone/>
            </a:pPr>
            <a:r>
              <a:rPr lang="zh-CN" altLang="en-US" sz="3300" spc="170">
                <a:solidFill>
                  <a:schemeClr val="bg1"/>
                </a:solidFill>
                <a:uFillTx/>
                <a:latin typeface="Arial" panose="020B0604020202020204" pitchFamily="34" charset="0"/>
                <a:ea typeface="微软雅黑" panose="020B0503020204020204" pitchFamily="34" charset="-122"/>
              </a:rPr>
              <a:t>思考题</a:t>
            </a:r>
            <a:endParaRPr lang="zh-CN" altLang="en-US" sz="3300" spc="170">
              <a:solidFill>
                <a:schemeClr val="bg1"/>
              </a:solidFill>
              <a:uFillTx/>
              <a:latin typeface="Arial" panose="020B0604020202020204" pitchFamily="34" charset="0"/>
              <a:ea typeface="微软雅黑" panose="020B0503020204020204" pitchFamily="34" charset="-122"/>
            </a:endParaRPr>
          </a:p>
        </p:txBody>
      </p:sp>
      <p:sp>
        <p:nvSpPr>
          <p:cNvPr id="16" name="文本框 15"/>
          <p:cNvSpPr txBox="1"/>
          <p:nvPr>
            <p:custDataLst>
              <p:tags r:id="rId7"/>
            </p:custDataLst>
          </p:nvPr>
        </p:nvSpPr>
        <p:spPr>
          <a:xfrm>
            <a:off x="780415" y="1049020"/>
            <a:ext cx="7583805" cy="3310890"/>
          </a:xfrm>
          <a:prstGeom prst="rect">
            <a:avLst/>
          </a:prstGeom>
          <a:noFill/>
        </p:spPr>
        <p:txBody>
          <a:bodyPr vert="horz" lIns="67500" tIns="35100" rIns="67500" bIns="35100" rtlCol="0" anchor="ctr">
            <a:normAutofit fontScale="7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1、运用ItgInsight进行合著分析可视化，Graph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2、运用ItgInsight进行共现分析可视化，Graph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3、运用ItgInsight进行耦合分析可视化，Graph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4、运用ItgInsight进行关联分析可视化，Graph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5、运用ItgInsight进行对应分析可视化，Graph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835" b="1" spc="60">
                <a:solidFill>
                  <a:srgbClr val="0070C0"/>
                </a:solidFill>
                <a:latin typeface="Arial" panose="020B0604020202020204" pitchFamily="34" charset="0"/>
                <a:ea typeface="微软雅黑" panose="020B0503020204020204" pitchFamily="34" charset="-122"/>
              </a:rPr>
              <a:t>6、运用ItgInsight进行引证分析可视化，Graph Render、Slider进行调图。</a:t>
            </a:r>
            <a:endParaRPr lang="zh-CN" altLang="en-US" sz="183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715" b="1" spc="60">
                <a:solidFill>
                  <a:srgbClr val="0070C0"/>
                </a:solidFill>
                <a:latin typeface="Arial" panose="020B0604020202020204" pitchFamily="34" charset="0"/>
                <a:ea typeface="微软雅黑" panose="020B0503020204020204" pitchFamily="34" charset="-122"/>
              </a:rPr>
              <a:t>*拓展题：</a:t>
            </a:r>
            <a:endParaRPr lang="zh-CN" altLang="en-US" sz="1715"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400" b="1" spc="60">
                <a:solidFill>
                  <a:srgbClr val="0070C0"/>
                </a:solidFill>
                <a:latin typeface="Arial" panose="020B0604020202020204" pitchFamily="34" charset="0"/>
                <a:ea typeface="微软雅黑" panose="020B0503020204020204" pitchFamily="34" charset="-122"/>
              </a:rPr>
              <a:t>1、读取软件文件example\data子目录下名为“example-data-sci”的sci论文数据，制作作者合著关系图、学科共现图、主题词共现图、机构关联图、机构关键词对应图、机构引证关系图，并思考图形的应用目的。</a:t>
            </a:r>
            <a:endParaRPr lang="zh-CN" altLang="en-US" sz="1400" b="1" spc="60">
              <a:solidFill>
                <a:srgbClr val="0070C0"/>
              </a:solidFill>
              <a:latin typeface="Arial" panose="020B0604020202020204" pitchFamily="34" charset="0"/>
              <a:ea typeface="微软雅黑" panose="020B0503020204020204" pitchFamily="34" charset="-122"/>
            </a:endParaRPr>
          </a:p>
          <a:p>
            <a:pPr marL="0" lvl="0" indent="0" algn="l">
              <a:lnSpc>
                <a:spcPct val="120000"/>
              </a:lnSpc>
              <a:buClr>
                <a:schemeClr val="tx1">
                  <a:lumMod val="95000"/>
                  <a:lumOff val="5000"/>
                </a:schemeClr>
              </a:buClr>
              <a:buSzPct val="100000"/>
              <a:buFont typeface="+mj-ea"/>
              <a:buNone/>
            </a:pPr>
            <a:r>
              <a:rPr lang="zh-CN" altLang="en-US" sz="1400" b="1" spc="60">
                <a:solidFill>
                  <a:srgbClr val="0070C0"/>
                </a:solidFill>
                <a:latin typeface="Arial" panose="020B0604020202020204" pitchFamily="34" charset="0"/>
                <a:ea typeface="微软雅黑" panose="020B0503020204020204" pitchFamily="34" charset="-122"/>
              </a:rPr>
              <a:t>2、将网络图转化为密度图、热力图、地形图进行可视化。</a:t>
            </a:r>
            <a:endParaRPr lang="zh-CN" altLang="en-US" sz="1400" b="1" spc="60">
              <a:solidFill>
                <a:srgbClr val="0070C0"/>
              </a:solidFill>
              <a:latin typeface="Arial" panose="020B0604020202020204" pitchFamily="34" charset="0"/>
              <a:ea typeface="微软雅黑" panose="020B0503020204020204" pitchFamily="34" charset="-122"/>
            </a:endParaRPr>
          </a:p>
        </p:txBody>
      </p:sp>
      <p:sp>
        <p:nvSpPr>
          <p:cNvPr id="12" name="矩形 11"/>
          <p:cNvSpPr/>
          <p:nvPr>
            <p:custDataLst>
              <p:tags r:id="rId8"/>
            </p:custDataLst>
          </p:nvPr>
        </p:nvSpPr>
        <p:spPr>
          <a:xfrm>
            <a:off x="309086" y="2024063"/>
            <a:ext cx="248126" cy="1095375"/>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custDataLst>
              <p:tags r:id="rId9"/>
            </p:custDataLst>
          </p:nvPr>
        </p:nvSpPr>
        <p:spPr>
          <a:xfrm>
            <a:off x="8590121" y="2024063"/>
            <a:ext cx="248126" cy="1095375"/>
          </a:xfrm>
          <a:prstGeom prst="rect">
            <a:avLst/>
          </a:prstGeom>
          <a:solidFill>
            <a:srgbClr val="0070C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rot="4500000">
            <a:off x="3289951" y="3858827"/>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 name="文本框 14"/>
          <p:cNvSpPr txBox="1"/>
          <p:nvPr/>
        </p:nvSpPr>
        <p:spPr>
          <a:xfrm>
            <a:off x="2821940" y="2234565"/>
            <a:ext cx="3500120" cy="645160"/>
          </a:xfrm>
          <a:prstGeom prst="rect">
            <a:avLst/>
          </a:prstGeom>
          <a:noFill/>
        </p:spPr>
        <p:txBody>
          <a:bodyPr wrap="square">
            <a:spAutoFit/>
          </a:bodyPr>
          <a:lstStyle/>
          <a:p>
            <a:pPr marR="0" defTabSz="685800" eaLnBrk="1" fontAlgn="auto" hangingPunct="1">
              <a:spcBef>
                <a:spcPts val="0"/>
              </a:spcBef>
              <a:spcAft>
                <a:spcPts val="0"/>
              </a:spcAft>
              <a:buClrTx/>
              <a:buSzTx/>
              <a:buFontTx/>
              <a:buNone/>
              <a:defRPr/>
            </a:pPr>
            <a:r>
              <a:rPr kumimoji="0" lang="en-US" altLang="zh-CN" sz="3600" cap="none" spc="0" normalizeH="0" baseline="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Light" panose="020B0502040204020203" pitchFamily="34" charset="-122"/>
              </a:rPr>
              <a:t> </a:t>
            </a:r>
            <a:r>
              <a:rPr kumimoji="0"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rPr>
              <a:t>课程教学设计</a:t>
            </a:r>
            <a:endParaRPr kumimoji="0" sz="3600" b="1" cap="none" spc="0" normalizeH="0" baseline="0" dirty="0">
              <a:solidFill>
                <a:srgbClr val="0070C0"/>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椭圆 3"/>
          <p:cNvSpPr/>
          <p:nvPr/>
        </p:nvSpPr>
        <p:spPr>
          <a:xfrm rot="1800000">
            <a:off x="6695036" y="2153963"/>
            <a:ext cx="5713384" cy="492533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 name="椭圆 19"/>
          <p:cNvSpPr/>
          <p:nvPr/>
        </p:nvSpPr>
        <p:spPr>
          <a:xfrm rot="4500000">
            <a:off x="-758410" y="-1863366"/>
            <a:ext cx="3264253" cy="2814012"/>
          </a:xfrm>
          <a:prstGeom prst="ellipse">
            <a:avLst/>
          </a:prstGeom>
          <a:pattFill prst="wdDnDiag">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 name="文本框 1"/>
          <p:cNvSpPr txBox="1"/>
          <p:nvPr/>
        </p:nvSpPr>
        <p:spPr>
          <a:xfrm>
            <a:off x="3627120" y="993140"/>
            <a:ext cx="2695575" cy="491490"/>
          </a:xfrm>
          <a:prstGeom prst="rect">
            <a:avLst/>
          </a:prstGeom>
          <a:noFill/>
        </p:spPr>
        <p:txBody>
          <a:bodyPr wrap="square" rtlCol="0">
            <a:noAutofit/>
          </a:bodyPr>
          <a:lstStyle/>
          <a:p>
            <a:r>
              <a:rPr lang="zh-CN" altLang="en-US" sz="2400">
                <a:solidFill>
                  <a:srgbClr val="0070C0"/>
                </a:solidFill>
              </a:rPr>
              <a:t>ItgInsight应用</a:t>
            </a:r>
            <a:endParaRPr lang="zh-CN" altLang="en-US" sz="240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219600" y="228150"/>
            <a:ext cx="8704800" cy="468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5" name="Title 6"/>
          <p:cNvSpPr txBox="1"/>
          <p:nvPr>
            <p:custDataLst>
              <p:tags r:id="rId2"/>
            </p:custDataLst>
          </p:nvPr>
        </p:nvSpPr>
        <p:spPr>
          <a:xfrm>
            <a:off x="457200" y="495935"/>
            <a:ext cx="3204210" cy="523875"/>
          </a:xfrm>
          <a:prstGeom prst="rect">
            <a:avLst/>
          </a:prstGeom>
          <a:noFill/>
          <a:ln w="3175">
            <a:noFill/>
            <a:prstDash val="dash"/>
          </a:ln>
        </p:spPr>
        <p:txBody>
          <a:bodyPr wrap="square" lIns="47625" tIns="19050" rIns="47625" bIns="1905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20000"/>
              </a:lnSpc>
              <a:spcBef>
                <a:spcPts val="0"/>
              </a:spcBef>
              <a:spcAft>
                <a:spcPts val="0"/>
              </a:spcAft>
              <a:buSzPct val="100000"/>
              <a:buFontTx/>
              <a:buNone/>
            </a:pPr>
            <a:r>
              <a:rPr kumimoji="0" lang="zh-CN" altLang="en-US" sz="1400" b="1" i="0" spc="120" noProof="0">
                <a:ln w="3175">
                  <a:noFill/>
                  <a:prstDash val="dash"/>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ItgInsight可视化分析（上）：</a:t>
            </a:r>
            <a:endParaRPr kumimoji="0" lang="zh-CN" altLang="en-US" sz="1400" b="1" i="0" spc="120" noProof="0">
              <a:ln w="3175">
                <a:noFill/>
                <a:prstDash val="dash"/>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itle 6"/>
          <p:cNvSpPr txBox="1"/>
          <p:nvPr>
            <p:custDataLst>
              <p:tags r:id="rId3"/>
            </p:custDataLst>
          </p:nvPr>
        </p:nvSpPr>
        <p:spPr>
          <a:xfrm>
            <a:off x="457119" y="1250633"/>
            <a:ext cx="2974005" cy="3435753"/>
          </a:xfrm>
          <a:prstGeom prst="rect">
            <a:avLst/>
          </a:prstGeom>
          <a:noFill/>
          <a:ln w="3175">
            <a:noFill/>
            <a:prstDash val="dash"/>
          </a:ln>
        </p:spPr>
        <p:txBody>
          <a:bodyPr wrap="square" lIns="47625" tIns="19050" rIns="47625" bIns="1905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掌握合著分析的应用场景，ItgInsight合著分析操作，基本原理。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掌握共现分析的应用场景，ItgInsight共现分析操作，基本原理。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掌握耦合分析的应用场景，ItgInsight耦合分析操作，基本原理。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掌握关联分析的应用场景，ItgInsight关联分析操作，基本原理。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掌握对应分析的应用场景，ItgInsight对应分析操作，基本原理。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掌握引证分析的应用场景，ItgInsight引证分析操作，基本原理。</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了解Graph Render、Slider面板调图方式。</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Ø"/>
            </a:pPr>
            <a:r>
              <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了解共现网络图转为密度图、热力图、地形图操作。</a:t>
            </a:r>
            <a:endParaRPr lang="zh-CN" altLang="en-US" sz="1000" spc="4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itle 6"/>
          <p:cNvSpPr txBox="1"/>
          <p:nvPr>
            <p:custDataLst>
              <p:tags r:id="rId4"/>
            </p:custDataLst>
          </p:nvPr>
        </p:nvSpPr>
        <p:spPr>
          <a:xfrm>
            <a:off x="3823970" y="228600"/>
            <a:ext cx="2011045" cy="4686300"/>
          </a:xfrm>
          <a:prstGeom prst="rect">
            <a:avLst/>
          </a:prstGeom>
          <a:solidFill>
            <a:schemeClr val="bg1"/>
          </a:solid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altLang="zh-CN" sz="1800" b="1" spc="10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pitchFamily="34" charset="-122"/>
              </a:rPr>
              <a:t>  </a:t>
            </a:r>
            <a:r>
              <a:rPr lang="zh-CN" altLang="en-US" sz="2400" b="1" spc="10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pitchFamily="34" charset="-122"/>
              </a:rPr>
              <a:t>教学内容</a:t>
            </a:r>
            <a:endParaRPr lang="zh-CN" altLang="en-US" sz="2400" b="1" spc="10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pitchFamily="34" charset="-122"/>
            </a:endParaRPr>
          </a:p>
        </p:txBody>
      </p:sp>
      <p:sp>
        <p:nvSpPr>
          <p:cNvPr id="18" name="Title 6"/>
          <p:cNvSpPr txBox="1"/>
          <p:nvPr>
            <p:custDataLst>
              <p:tags r:id="rId5"/>
            </p:custDataLst>
          </p:nvPr>
        </p:nvSpPr>
        <p:spPr>
          <a:xfrm>
            <a:off x="5835650" y="228600"/>
            <a:ext cx="3088640" cy="4686300"/>
          </a:xfrm>
          <a:prstGeom prst="rect">
            <a:avLst/>
          </a:prstGeom>
          <a:solidFill>
            <a:srgbClr val="0070C0"/>
          </a:solid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200" b="1" spc="10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课程地位</a:t>
            </a:r>
            <a:r>
              <a:rPr lang="zh-CN" altLang="en-US" sz="1000" b="1"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基础理论</a:t>
            </a:r>
            <a:endPar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endPar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endPar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lang="zh-CN" altLang="en-US" sz="1200" b="1"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  课程作用：</a:t>
            </a:r>
            <a:r>
              <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引导学生掌握合著、共现、耦合、关联、对应、引证分析的应用目的、场景、操作方法和原理</a:t>
            </a:r>
            <a:endParaRPr lang="zh-CN" altLang="en-US" sz="1000" spc="100">
              <a:ln w="3175">
                <a:noFill/>
                <a:prstDash val="dash"/>
              </a:ln>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圆角矩形 10"/>
          <p:cNvSpPr/>
          <p:nvPr>
            <p:custDataLst>
              <p:tags r:id="rId1"/>
            </p:custDataLst>
          </p:nvPr>
        </p:nvSpPr>
        <p:spPr>
          <a:xfrm>
            <a:off x="437198" y="1234440"/>
            <a:ext cx="8286274" cy="3636645"/>
          </a:xfrm>
          <a:prstGeom prst="roundRect">
            <a:avLst>
              <a:gd name="adj" fmla="val 3666"/>
            </a:avLst>
          </a:prstGeom>
          <a:solidFill>
            <a:srgbClr val="FFFFFF"/>
          </a:solidFill>
          <a:ln w="19050">
            <a:solidFill>
              <a:schemeClr val="accent1"/>
            </a:solidFill>
          </a:ln>
          <a:effectLst>
            <a:outerShdw blurRad="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标题 1"/>
          <p:cNvSpPr>
            <a:spLocks noGrp="1"/>
          </p:cNvSpPr>
          <p:nvPr>
            <p:custDataLst>
              <p:tags r:id="rId2"/>
            </p:custDataLst>
          </p:nvPr>
        </p:nvSpPr>
        <p:spPr>
          <a:xfrm>
            <a:off x="779145" y="257651"/>
            <a:ext cx="7583804" cy="591026"/>
          </a:xfrm>
          <a:prstGeom prst="rect">
            <a:avLst/>
          </a:prstGeom>
        </p:spPr>
        <p:txBody>
          <a:bodyPr vert="horz" lIns="76200" tIns="28575" rIns="57150" bIns="28575" rtlCol="0" anchor="t" anchorCtr="0">
            <a:normAutofit/>
            <a:scene3d>
              <a:camera prst="orthographicFront"/>
              <a:lightRig rig="threePt" dir="t"/>
            </a:scene3d>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a:lstStyle>
          <a:p>
            <a:pPr marL="0" lvl="0" indent="0" algn="ctr">
              <a:lnSpc>
                <a:spcPct val="100000"/>
              </a:lnSpc>
              <a:spcBef>
                <a:spcPts val="0"/>
              </a:spcBef>
              <a:spcAft>
                <a:spcPts val="0"/>
              </a:spcAft>
              <a:buSzPct val="100000"/>
              <a:buNone/>
            </a:pPr>
            <a:r>
              <a:rPr sz="3400" spc="180">
                <a:solidFill>
                  <a:schemeClr val="tx1"/>
                </a:solidFill>
                <a:effectLst>
                  <a:outerShdw blurRad="38100" dist="19050" dir="2700000" algn="tl" rotWithShape="0">
                    <a:schemeClr val="dk1">
                      <a:alpha val="40000"/>
                    </a:schemeClr>
                  </a:outerShdw>
                </a:effectLst>
                <a:uFillTx/>
                <a:latin typeface="汉仪旗黑-85S" panose="00020600040101010101" pitchFamily="18" charset="-122"/>
                <a:ea typeface="汉仪旗黑-85S" panose="00020600040101010101" pitchFamily="18" charset="-122"/>
                <a:cs typeface="汉仪旗黑-85S" panose="00020600040101010101" pitchFamily="18" charset="-122"/>
              </a:rPr>
              <a:t>课程教学设计与时间分配</a:t>
            </a:r>
            <a:endParaRPr sz="3400" spc="180">
              <a:solidFill>
                <a:schemeClr val="tx1"/>
              </a:solidFill>
              <a:effectLst>
                <a:outerShdw blurRad="38100" dist="19050" dir="2700000" algn="tl" rotWithShape="0">
                  <a:schemeClr val="dk1">
                    <a:alpha val="40000"/>
                  </a:schemeClr>
                </a:outerShdw>
              </a:effectLst>
              <a:uFillTx/>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14" name="文本框 13"/>
          <p:cNvSpPr txBox="1"/>
          <p:nvPr>
            <p:custDataLst>
              <p:tags r:id="rId3"/>
            </p:custDataLst>
          </p:nvPr>
        </p:nvSpPr>
        <p:spPr>
          <a:xfrm>
            <a:off x="779145" y="1410335"/>
            <a:ext cx="7799070" cy="3285490"/>
          </a:xfrm>
          <a:prstGeom prst="rect">
            <a:avLst/>
          </a:prstGeom>
          <a:noFill/>
        </p:spPr>
        <p:txBody>
          <a:bodyPr vert="horz" lIns="67500" tIns="35100" rIns="67500" bIns="35100" rtlCol="0" anchor="t" anchorCtr="0">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431800" algn="l">
              <a:lnSpc>
                <a:spcPct val="120000"/>
              </a:lnSpc>
              <a:buSzPct val="100000"/>
              <a:buNone/>
            </a:pPr>
            <a:r>
              <a:rPr lang="en-US" altLang="zh-CN" sz="200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220"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220"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endParaRPr lang="zh-CN" altLang="en-US" sz="2220"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5400" lvl="1" indent="-457200" algn="l">
              <a:lnSpc>
                <a:spcPct val="120000"/>
              </a:lnSpc>
              <a:buSzPct val="100000"/>
              <a:buAutoNum type="arabicPeriod"/>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合著分析的应用场景</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5400" lvl="1" indent="-457200" algn="l">
              <a:lnSpc>
                <a:spcPct val="120000"/>
              </a:lnSpc>
              <a:buSzPct val="100000"/>
              <a:buAutoNum type="arabicPeriod"/>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ItgInsight合著分析操作</a:t>
            </a:r>
            <a:endPar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5400" lvl="1" indent="-457200" algn="l">
              <a:lnSpc>
                <a:spcPct val="120000"/>
              </a:lnSpc>
              <a:buSzPct val="100000"/>
              <a:buAutoNum type="arabicPeriod"/>
            </a:pPr>
            <a:r>
              <a:rPr lang="zh-CN" altLang="en-US"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基本原理 </a:t>
            </a:r>
            <a:r>
              <a:rPr lang="zh-CN" altLang="en-US" sz="2220"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220" b="1" spc="1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220" b="1" spc="1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10分钟</a:t>
            </a:r>
            <a:endParaRPr lang="zh-CN" altLang="en-US" sz="2220" spc="12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431800" algn="l">
              <a:lnSpc>
                <a:spcPct val="120000"/>
              </a:lnSpc>
              <a:buSzPct val="100000"/>
              <a:buNone/>
            </a:pPr>
            <a:r>
              <a:rPr lang="en-US" altLang="zh-CN" sz="2000" spc="120">
                <a:solidFill>
                  <a:srgbClr val="0D0D0D"/>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spc="100">
              <a:solidFill>
                <a:srgbClr val="0D0D0D"/>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1347_1*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1"/>
  <p:tag name="KSO_WM_UNIT_DEC_AREA_ID" val="2b857eef2f6a4887b1cb44bb44fac76c"/>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d109d1d2697f4d4cbe882c81fd971e8c"/>
</p:tagLst>
</file>

<file path=ppt/tags/tag10.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11347_1*b*1"/>
  <p:tag name="KSO_WM_TEMPLATE_CATEGORY" val="custom"/>
  <p:tag name="KSO_WM_TEMPLATE_INDEX" val="20211347"/>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5a68684bf3914b4c982afea3558b3375"/>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879c9af198c47dc8143f5dd6b9857d4"/>
  <p:tag name="KSO_WM_UNIT_TEXT_FILL_FORE_SCHEMECOLOR_INDEX_BRIGHTNESS" val="0.35"/>
  <p:tag name="KSO_WM_UNIT_TEXT_FILL_FORE_SCHEMECOLOR_INDEX" val="13"/>
  <p:tag name="KSO_WM_UNIT_TEXT_FILL_TYPE" val="1"/>
  <p:tag name="KSO_WM_TEMPLATE_ASSEMBLE_XID" val="5f714e3b0ff15d9a40ec79f0"/>
  <p:tag name="KSO_WM_TEMPLATE_ASSEMBLE_GROUPID" val="5f714e3b0ff15d9a40ec79f0"/>
</p:tagLst>
</file>

<file path=ppt/tags/tag10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652_1*f*2"/>
  <p:tag name="KSO_WM_TEMPLATE_CATEGORY" val="diagram"/>
  <p:tag name="KSO_WM_TEMPLATE_INDEX" val="20213652"/>
  <p:tag name="KSO_WM_UNIT_LAYERLEVEL" val="1"/>
  <p:tag name="KSO_WM_TAG_VERSION" val="1.0"/>
  <p:tag name="KSO_WM_BEAUTIFY_FLAG" val="#wm#"/>
  <p:tag name="KSO_WM_UNIT_DEFAULT_FONT" val="14;20;2"/>
  <p:tag name="KSO_WM_UNIT_BLOCK" val="0"/>
  <p:tag name="KSO_WM_UNIT_VALUE" val="320"/>
  <p:tag name="KSO_WM_UNIT_SHOW_EDIT_AREA_INDICATION" val="1"/>
  <p:tag name="KSO_WM_CHIP_GROUPID" val="5e6b05596848fb12bee65ac8"/>
  <p:tag name="KSO_WM_CHIP_XID" val="5e6b05596848fb12bee65aca"/>
  <p:tag name="KSO_WM_UNIT_DEC_AREA_ID" val="57221c50b16d41c694c85a6e08d139a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a10244f7fcc45ab9d2f920b8a80ed35"/>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f694054ed1e2fb8099f"/>
  <p:tag name="KSO_WM_TEMPLATE_ASSEMBLE_GROUPID" val="60656f694054ed1e2fb8099f"/>
</p:tagLst>
</file>

<file path=ppt/tags/tag101.xml><?xml version="1.0" encoding="utf-8"?>
<p:tagLst xmlns:p="http://schemas.openxmlformats.org/presentationml/2006/main">
  <p:tag name="KSO_WM_SLIDE_ID" val="diagram2021365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13652"/>
  <p:tag name="KSO_WM_SLIDE_LAYOUT" val="f"/>
  <p:tag name="KSO_WM_SLIDE_LAYOUT_CNT" val="2"/>
  <p:tag name="KSO_WM_SLIDE_LAYOUT_INFO" val="{&quot;id&quot;:&quot;2021-04-01T15:45:02&quot;,&quot;maxSize&quot;:{&quot;size1&quot;:46.49964977452893},&quot;minSize&quot;:{&quot;size1&quot;:35.599649774528935},&quot;normalSize&quot;:{&quot;size1&quot;:35.59983495971412},&quot;subLayout&quot;:[{&quot;id&quot;:&quot;2021-04-01T15:45:02&quot;,&quot;margin&quot;:{&quot;bottom&quot;:1.6670000553131104,&quot;left&quot;:4.2330002784729,&quot;right&quot;:4.2330002784729,&quot;top&quot;:2.9629998207092285},&quot;type&quot;:0},{&quot;id&quot;:&quot;2021-04-01T15:45:02&quot;,&quot;margin&quot;:{&quot;bottom&quot;:2.9629998207092285,&quot;left&quot;:4.2330002784729,&quot;right&quot;:4.2330002784729,&quot;top&quot;:0.02600000612437725},&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BK_DARK_LIGHT" val="2"/>
  <p:tag name="KSO_WM_SLIDE_BACKGROUND_TYPE" val="general"/>
  <p:tag name="KSO_WM_SLIDE_SUPPORT_FEATURE_TYPE" val="0"/>
  <p:tag name="KSO_WM_TEMPLATE_ASSEMBLE_XID" val="60656f694054ed1e2fb8099f"/>
  <p:tag name="KSO_WM_TEMPLATE_ASSEMBLE_GROUPID" val="60656f694054ed1e2fb8099f"/>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108.xml><?xml version="1.0" encoding="utf-8"?>
<p:tagLst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111.xml><?xml version="1.0" encoding="utf-8"?>
<p:tagLst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419_2*l_h_f*1_3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419_2*l_h_i*1_3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419_2*l_h_i*1_3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114.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4-01-14T22:26:57&quot;,&quot;maxSize&quot;:{&quot;size1&quot;:2.310280974926772},&quot;minSize&quot;:{&quot;size1&quot;:2.310280974926772},&quot;normalSize&quot;:{&quot;size1&quot;:2.310280974926772},&quot;subLayout&quot;:[{&quot;id&quot;:&quot;2024-01-14T22:26:57&quot;,&quot;type&quot;:0},{&quot;id&quot;:&quot;2024-01-14T22:26:57&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19_2*l_h_f*1_1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19_2*l_h_i*1_1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19_2*l_h_i*1_1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119.xml><?xml version="1.0" encoding="utf-8"?>
<p:tagLst xmlns:p="http://schemas.openxmlformats.org/presentationml/2006/main">
  <p:tag name="KSO_WM_UNIT_TEXT_SUBTYPE" val="a"/>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19_2*l_h_f*1_2_1"/>
  <p:tag name="KSO_WM_TEMPLATE_CATEGORY" val="diagram"/>
  <p:tag name="KSO_WM_TEMPLATE_INDEX" val="20219419"/>
  <p:tag name="KSO_WM_UNIT_LAYERLEVEL" val="1_1_1"/>
  <p:tag name="KSO_WM_TAG_VERSION" val="1.0"/>
  <p:tag name="KSO_WM_BEAUTIFY_FLAG" val="#wm#"/>
  <p:tag name="KSO_WM_UNIT_PRESET_TEXT" val="单击此处输入你需要的正文，文字是您思想的提炼，为了最终演示发布的良好效果，请尽量言简意赅的阐述观点。"/>
  <p:tag name="KSO_WM_CHIP_GROUPID" val="60bed4cf191caac4ef202446"/>
  <p:tag name="KSO_WM_CHIP_XID" val="60bed4cf191caac4ef202447"/>
  <p:tag name="KSO_WM_ASSEMBLE_CHIP_INDEX" val="a1287b6074674b44b30688fe23c9acaf"/>
  <p:tag name="KSO_WM_UNIT_VALUE" val="88"/>
  <p:tag name="KSO_WM_UNIT_TEXT_FILL_FORE_SCHEMECOLOR_INDEX_BRIGHTNESS" val="0.1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19_2*l_h_i*1_2_1"/>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9"/>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19_2*l_h_i*1_2_2"/>
  <p:tag name="KSO_WM_TEMPLATE_CATEGORY" val="diagram"/>
  <p:tag name="KSO_WM_TEMPLATE_INDEX" val="20219419"/>
  <p:tag name="KSO_WM_UNIT_LAYERLEVEL" val="1_1_1"/>
  <p:tag name="KSO_WM_TAG_VERSION" val="1.0"/>
  <p:tag name="KSO_WM_BEAUTIFY_FLAG" val="#wm#"/>
  <p:tag name="KSO_WM_CHIP_GROUPID" val="60bed4cf191caac4ef202446"/>
  <p:tag name="KSO_WM_CHIP_XID" val="60bed4cf191caac4ef202447"/>
  <p:tag name="KSO_WM_ASSEMBLE_CHIP_INDEX" val="a1287b6074674b44b30688fe23c9acaf"/>
  <p:tag name="KSO_WM_UNIT_VALUE" val="1"/>
  <p:tag name="KSO_WM_UNIT_TEXT_FILL_FORE_SCHEMECOLOR_INDEX_BRIGHTNESS" val="0"/>
  <p:tag name="KSO_WM_UNIT_TEXT_FILL_FORE_SCHEMECOLOR_INDEX" val="7"/>
  <p:tag name="KSO_WM_UNIT_TEXT_FILL_TYPE" val="1"/>
  <p:tag name="KSO_WM_UNIT_USESOURCEFORMAT_APPLY" val="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4-01-14T22:26:57&quot;,&quot;maxSize&quot;:{&quot;size1&quot;:2.310280974926772},&quot;minSize&quot;:{&quot;size1&quot;:2.310280974926772},&quot;normalSize&quot;:{&quot;size1&quot;:2.310280974926772},&quot;subLayout&quot;:[{&quot;id&quot;:&quot;2024-01-14T22:26:57&quot;,&quot;type&quot;:0},{&quot;id&quot;:&quot;2024-01-14T22:26:57&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13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13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14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10;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126_1*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2126"/>
  <p:tag name="KSO_WM_UNIT_VALUE" val="1150"/>
  <p:tag name="KSO_WM_TEMPLATE_ASSEMBLE_XID" val="60656f274054ed1e2fb80477"/>
  <p:tag name="KSO_WM_TEMPLATE_ASSEMBLE_GROUPID" val="60656f274054ed1e2fb80477"/>
</p:tagLst>
</file>

<file path=ppt/tags/tag14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UNIT_TYPE" val="h_a"/>
  <p:tag name="KSO_WM_UNIT_INDEX" val="1_1"/>
  <p:tag name="KSO_WM_UNIT_ID" val="diagram20212126_1*h_a*1_1"/>
  <p:tag name="KSO_WM_TEMPLATE_CATEGORY" val="diagram"/>
  <p:tag name="KSO_WM_TEMPLATE_INDEX" val="2021212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b8afc85074064ba9b9ae4d5d5b30cd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358845ae110460d906b47f4c982b1cf"/>
  <p:tag name="KSO_WM_UNIT_TEXT_FILL_FORE_SCHEMECOLOR_INDEX_BRIGHTNESS" val="0"/>
  <p:tag name="KSO_WM_UNIT_TEXT_FILL_FORE_SCHEMECOLOR_INDEX" val="13"/>
  <p:tag name="KSO_WM_UNIT_TEXT_FILL_TYPE" val="1"/>
  <p:tag name="KSO_WM_TEMPLATE_ASSEMBLE_XID" val="60656f274054ed1e2fb80477"/>
  <p:tag name="KSO_WM_TEMPLATE_ASSEMBLE_GROUPID" val="60656f274054ed1e2fb80477"/>
</p:tagLst>
</file>

<file path=ppt/tags/tag147.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2126_1*h_f*1_1"/>
  <p:tag name="KSO_WM_TEMPLATE_CATEGORY" val="diagram"/>
  <p:tag name="KSO_WM_TEMPLATE_INDEX" val="20212126"/>
  <p:tag name="KSO_WM_UNIT_LAYERLEVEL" val="1_1"/>
  <p:tag name="KSO_WM_TAG_VERSION" val="1.0"/>
  <p:tag name="KSO_WM_BEAUTIFY_FLAG" val="#wm#"/>
  <p:tag name="KSO_WM_UNIT_SUBTYPE" val="a"/>
  <p:tag name="KSO_WM_UNIT_DEFAULT_FONT" val="14;20;2"/>
  <p:tag name="KSO_WM_UNIT_BLOCK" val="0"/>
  <p:tag name="KSO_WM_UNIT_VALUE" val="130"/>
  <p:tag name="KSO_WM_UNIT_SHOW_EDIT_AREA_INDICATION" val="1"/>
  <p:tag name="KSO_WM_CHIP_GROUPID" val="5e6b05b36848fb12bee65ad8"/>
  <p:tag name="KSO_WM_CHIP_XID" val="5e6b05b36848fb12bee65ada"/>
  <p:tag name="KSO_WM_UNIT_DEC_AREA_ID" val="0a71e3e3c1c94e6f82e3b18b31c443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358845ae110460d906b47f4c982b1cf"/>
  <p:tag name="KSO_WM_UNIT_TEXT_FILL_FORE_SCHEMECOLOR_INDEX_BRIGHTNESS" val="0.25"/>
  <p:tag name="KSO_WM_UNIT_TEXT_FILL_FORE_SCHEMECOLOR_INDEX" val="13"/>
  <p:tag name="KSO_WM_UNIT_TEXT_FILL_TYPE" val="1"/>
  <p:tag name="KSO_WM_TEMPLATE_ASSEMBLE_XID" val="60656f274054ed1e2fb80477"/>
  <p:tag name="KSO_WM_TEMPLATE_ASSEMBLE_GROUPID" val="60656f274054ed1e2fb80477"/>
</p:tagLst>
</file>

<file path=ppt/tags/tag14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126_1*f*1"/>
  <p:tag name="KSO_WM_TEMPLATE_CATEGORY" val="diagram"/>
  <p:tag name="KSO_WM_TEMPLATE_INDEX" val="20212126"/>
  <p:tag name="KSO_WM_UNIT_LAYERLEVEL" val="1"/>
  <p:tag name="KSO_WM_TAG_VERSION" val="1.0"/>
  <p:tag name="KSO_WM_BEAUTIFY_FLAG" val="#wm#"/>
  <p:tag name="KSO_WM_UNIT_DEFAULT_FONT" val="14;20;2"/>
  <p:tag name="KSO_WM_UNIT_BLOCK" val="0"/>
  <p:tag name="KSO_WM_UNIT_VALUE" val="168"/>
  <p:tag name="KSO_WM_UNIT_SHOW_EDIT_AREA_INDICATION" val="1"/>
  <p:tag name="KSO_WM_CHIP_GROUPID" val="5e6b05596848fb12bee65ac8"/>
  <p:tag name="KSO_WM_CHIP_XID" val="5e6b05596848fb12bee65aca"/>
  <p:tag name="KSO_WM_UNIT_DEC_AREA_ID" val="8dc22465403245f69f8d1e498a26b2f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df6a86cecca47f6a182921869ae137f"/>
  <p:tag name="KSO_WM_UNIT_TEXT_FILL_FORE_SCHEMECOLOR_INDEX_BRIGHTNESS" val="0.25"/>
  <p:tag name="KSO_WM_UNIT_TEXT_FILL_FORE_SCHEMECOLOR_INDEX" val="13"/>
  <p:tag name="KSO_WM_UNIT_TEXT_FILL_TYPE" val="1"/>
  <p:tag name="KSO_WM_TEMPLATE_ASSEMBLE_XID" val="60656f274054ed1e2fb80477"/>
  <p:tag name="KSO_WM_TEMPLATE_ASSEMBLE_GROUPID" val="60656f274054ed1e2fb80477"/>
</p:tagLst>
</file>

<file path=ppt/tags/tag14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126_1*f*2"/>
  <p:tag name="KSO_WM_TEMPLATE_CATEGORY" val="diagram"/>
  <p:tag name="KSO_WM_TEMPLATE_INDEX" val="20212126"/>
  <p:tag name="KSO_WM_UNIT_LAYERLEVEL" val="1"/>
  <p:tag name="KSO_WM_TAG_VERSION" val="1.0"/>
  <p:tag name="KSO_WM_BEAUTIFY_FLAG" val="#wm#"/>
  <p:tag name="KSO_WM_UNIT_DEFAULT_FONT" val="14;20;2"/>
  <p:tag name="KSO_WM_UNIT_BLOCK" val="0"/>
  <p:tag name="KSO_WM_UNIT_VALUE" val="168"/>
  <p:tag name="KSO_WM_UNIT_SHOW_EDIT_AREA_INDICATION" val="1"/>
  <p:tag name="KSO_WM_CHIP_GROUPID" val="5e6b05596848fb12bee65ac8"/>
  <p:tag name="KSO_WM_CHIP_XID" val="5e6b05596848fb12bee65aca"/>
  <p:tag name="KSO_WM_UNIT_DEC_AREA_ID" val="13a1d6fe59004ac185921e28b6268d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b8a18e7cb7b442babbe7574a38a875e"/>
  <p:tag name="KSO_WM_UNIT_TEXT_FILL_FORE_SCHEMECOLOR_INDEX_BRIGHTNESS" val="0.25"/>
  <p:tag name="KSO_WM_UNIT_TEXT_FILL_FORE_SCHEMECOLOR_INDEX" val="13"/>
  <p:tag name="KSO_WM_UNIT_TEXT_FILL_TYPE" val="1"/>
  <p:tag name="KSO_WM_TEMPLATE_ASSEMBLE_XID" val="60656f274054ed1e2fb80477"/>
  <p:tag name="KSO_WM_TEMPLATE_ASSEMBLE_GROUPID" val="60656f274054ed1e2fb8047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1347_2*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2"/>
  <p:tag name="KSO_WM_UNIT_DEC_AREA_ID" val="e926604a716d4d7793f7bc53685fe195"/>
  <p:tag name="KSO_WM_UNIT_DECORATE_INFO" val=""/>
  <p:tag name="KSO_WM_UNIT_SM_LIMIT_TYPE" val=""/>
  <p:tag name="KSO_WM_CHIP_FILLAREA_FILL_RULE" val="{&quot;fill_align&quot;:&quot;rm&quot;,&quot;fill_effect&quot;:[],&quot;fill_mode&quot;:&quot;adaptive&quot;,&quot;sacle_strategy&quot;:&quot;stretch&quot;}"/>
  <p:tag name="KSO_WM_ASSEMBLE_CHIP_INDEX" val="a83f8b2e986f48a293c676bcb3fdbc2a"/>
</p:tagLst>
</file>

<file path=ppt/tags/tag150.xml><?xml version="1.0" encoding="utf-8"?>
<p:tagLst xmlns:p="http://schemas.openxmlformats.org/presentationml/2006/main">
  <p:tag name="KSO_WM_SLIDE_BACKGROUND" val="[&quot;general&quot;,&quot;frame&quot;]"/>
  <p:tag name="KSO_WM_SLIDE_RATIO" val="1.777778"/>
  <p:tag name="KSO_WM_CHIP_XID" val="5e7f221024b822ad86e01ece"/>
  <p:tag name="KSO_WM_CHIP_FILLPROP" val="[[{&quot;text_align&quot;:&quot;lm&quot;,&quot;text_direction&quot;:&quot;horizontal&quot;,&quot;support_features&quot;:[&quot;collage&quot;,&quot;carousel&quot;],&quot;support_big_font&quot;:false,&quot;fill_id&quot;:&quot;1844703c50c14f5b98dd96f549c2745d&quot;,&quot;fill_align&quot;:&quot;lm&quot;,&quot;chip_types&quot;:[&quot;text&quot;,&quot;picture&quot;]},{&quot;text_align&quot;:&quot;lm&quot;,&quot;text_direction&quot;:&quot;horizontal&quot;,&quot;support_big_font&quot;:false,&quot;fill_id&quot;:&quot;f3f753463f8342ae96b91647223dcfe6&quot;,&quot;fill_align&quot;:&quot;lm&quot;,&quot;chip_types&quot;:[&quot;picture&quot;]},{&quot;text_align&quot;:&quot;lm&quot;,&quot;text_direction&quot;:&quot;horizontal&quot;,&quot;support_big_font&quot;:false,&quot;fill_id&quot;:&quot;a3d9fbbbda2e4197af59db904a6734bf&quot;,&quot;fill_align&quot;:&quot;lm&quot;,&quot;chip_types&quot;:[&quot;picture&quot;]}],[{&quot;text_align&quot;:&quot;lm&quot;,&quot;text_direction&quot;:&quot;horizontal&quot;,&quot;support_features&quot;:[&quot;collage&quot;,&quot;carousel&quot;],&quot;support_big_font&quot;:false,&quot;fill_id&quot;:&quot;1844703c50c14f5b98dd96f549c2745d&quot;,&quot;fill_align&quot;:&quot;lm&quot;,&quot;chip_types&quot;:[&quot;text&quot;,&quot;picture&quot;]},{&quot;text_align&quot;:&quot;lm&quot;,&quot;text_direction&quot;:&quot;horizontal&quot;,&quot;support_big_font&quot;:false,&quot;fill_id&quot;:&quot;f3f753463f8342ae96b91647223dcfe6&quot;,&quot;fill_align&quot;:&quot;lm&quot;,&quot;chip_types&quot;:[&quot;text&quot;]},{&quot;text_align&quot;:&quot;lm&quot;,&quot;text_direction&quot;:&quot;horizontal&quot;,&quot;support_big_font&quot;:false,&quot;fill_id&quot;:&quot;a3d9fbbbda2e4197af59db904a6734bf&quot;,&quot;fill_align&quot;:&quot;lm&quot;,&quot;chip_types&quot;:[&quot;text&quot;]}]]"/>
  <p:tag name="KSO_WM_SLIDE_ID" val="diagram2021212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275.95*324.7"/>
  <p:tag name="KSO_WM_SLIDE_POSITION" val="84*131.3"/>
  <p:tag name="KSO_WM_TAG_VERSION" val="1.0"/>
  <p:tag name="KSO_WM_BEAUTIFY_FLAG" val="#wm#"/>
  <p:tag name="KSO_WM_TEMPLATE_CATEGORY" val="diagram"/>
  <p:tag name="KSO_WM_TEMPLATE_INDEX" val="20212126"/>
  <p:tag name="KSO_WM_SLIDE_LAYOUT" val="f_h"/>
  <p:tag name="KSO_WM_SLIDE_LAYOUT_CNT" val="2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1:06&quot;,&quot;maxSize&quot;:{&quot;size1&quot;:41.3},&quot;minSize&quot;:{&quot;size1&quot;:33.8},&quot;normalSize&quot;:{&quot;size1&quot;:37.6},&quot;subLayout&quot;:[{&quot;id&quot;:&quot;2021-04-01T15:31:06&quot;,&quot;margin&quot;:{&quot;bottom&quot;:1.6929999589920044,&quot;left&quot;:1.6929999589920044,&quot;right&quot;:0.02600000612437725,&quot;top&quot;:1.6929999589920044},&quot;maxSize&quot;:{&quot;size1&quot;:39.43338877360027},&quot;minSize&quot;:{&quot;size1&quot;:23.53338877360026},&quot;normalSize&quot;:{&quot;size1&quot;:23.53338877360026},&quot;subLayout&quot;:[{&quot;id&quot;:&quot;2021-04-01T15:31:06&quot;,&quot;margin&quot;:{&quot;bottom&quot;:0.04693005979061127,&quot;left&quot;:1.6929999589920044,&quot;right&quot;:0.02600000612437725,&quot;top&quot;:1.6929999589920044},&quot;type&quot;:0},{&quot;id&quot;:&quot;2021-04-01T15:31:06&quot;,&quot;margin&quot;:{&quot;bottom&quot;:1.6929999589920044,&quot;left&quot;:1.6929999589920044,&quot;right&quot;:0.02600000612437725,&quot;top&quot;:0.14886172115802765},&quot;type&quot;:0}],&quot;type&quot;:0},{&quot;direction&quot;:1,&quot;id&quot;:&quot;2021-04-01T15:31:06&quot;,&quot;maxSize&quot;:{&quot;size1&quot;:50.1},&quot;minSize&quot;:{&quot;size1&quot;:38},&quot;normalSize&quot;:{&quot;size1&quot;:38.00006009615384},&quot;subLayout&quot;:[{&quot;id&quot;:&quot;2021-04-01T15:31:06&quot;,&quot;margin&quot;:{&quot;bottom&quot;:1.6929999589920044,&quot;left&quot;:1.2100000381469727,&quot;right&quot;:0.02600000612437725,&quot;top&quot;:1.6929999589920044},&quot;type&quot;:0},{&quot;id&quot;:&quot;2021-04-01T15:31:06&quot;,&quot;margin&quot;:{&quot;bottom&quot;:1.6929999589920044,&quot;left&quot;:0.8540000319480896,&quot;right&quot;:1.6929999589920044,&quot;top&quot;:1.6929999589920044},&quot;type&quot;:0}],&quot;type&quot;:0}],&quot;type&quot;:0}"/>
  <p:tag name="KSO_WM_SLIDE_CAN_ADD_NAVIGATION" val="1"/>
  <p:tag name="KSO_WM_CHIP_DECFILLPROP" val="[]"/>
  <p:tag name="KSO_WM_CHIP_GROUPID" val="5e7f221024b822ad86e01ecd"/>
  <p:tag name="KSO_WM_SLIDE_BK_DARK_LIGHT" val="2"/>
  <p:tag name="KSO_WM_SLIDE_BACKGROUND_TYPE" val="frame"/>
  <p:tag name="KSO_WM_SLIDE_SUPPORT_FEATURE_TYPE" val="0"/>
  <p:tag name="KSO_WM_TEMPLATE_ASSEMBLE_XID" val="60656f274054ed1e2fb80477"/>
  <p:tag name="KSO_WM_TEMPLATE_ASSEMBLE_GROUPID" val="60656f274054ed1e2fb80477"/>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2_1*a*1"/>
  <p:tag name="KSO_WM_TEMPLATE_CATEGORY" val="diagram"/>
  <p:tag name="KSO_WM_TEMPLATE_INDEX" val="20203672"/>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53.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wm#"/>
  <p:tag name="KSO_WM_UNIT_TEXT_FILL_FORE_SCHEMECOLOR_INDEX_BRIGHTNESS" val="0.05"/>
  <p:tag name="KSO_WM_UNIT_TEXT_FILL_FORE_SCHEMECOLOR_INDEX" val="13"/>
  <p:tag name="KSO_WM_UNIT_TEXT_FILL_TYPE" val="1"/>
</p:tagLst>
</file>

<file path=ppt/tags/tag154.xml><?xml version="1.0" encoding="utf-8"?>
<p:tagLst xmlns:p="http://schemas.openxmlformats.org/presentationml/2006/main">
  <p:tag name="KSO_WM_SLIDE_ID" val="diagram20203672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512"/>
  <p:tag name="KSO_WM_SLIDE_POSITION" val="0*27"/>
  <p:tag name="KSO_WM_TAG_VERSION" val="1.0"/>
  <p:tag name="KSO_WM_BEAUTIFY_FLAG" val="#wm#"/>
  <p:tag name="KSO_WM_TEMPLATE_CATEGORY" val="diagram"/>
  <p:tag name="KSO_WM_TEMPLATE_INDEX" val="20203672"/>
  <p:tag name="KSO_WM_SLIDE_LAYOUT" val="a_f"/>
  <p:tag name="KSO_WM_SLIDE_LAYOUT_CNT" val="1_1"/>
  <p:tag name="KSO_WM_SLIDE_BACKGROUND_TYPE" val="gener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4b55b7361dd42acba5d3e2452fed9a9"/>
  <p:tag name="KSO_WM_UNIT_DECORATE_INFO" val=""/>
  <p:tag name="KSO_WM_UNIT_SM_LIMIT_TYPE" val=""/>
  <p:tag name="KSO_WM_CHIP_FILLAREA_FILL_RULE" val="{&quot;fill_align&quot;:&quot;cm&quot;,&quot;fill_effect&quot;:[],&quot;fill_mode&quot;:&quot;full&quot;,&quot;sacle_strategy&quot;:&quot;stretch&quot;}"/>
  <p:tag name="KSO_WM_ASSEMBLE_CHIP_INDEX" val="4b6af3b213bc4b28a9c92e4b616ce98a"/>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b"/>
  <p:tag name="KSO_WM_UNIT_INDEX" val="1"/>
  <p:tag name="KSO_WM_UNIT_ID" val="custom20211347_1*b*1"/>
  <p:tag name="KSO_WM_TEMPLATE_CATEGORY" val="custom"/>
  <p:tag name="KSO_WM_TEMPLATE_INDEX" val="20211347"/>
  <p:tag name="KSO_WM_UNIT_LAYERLEVEL" val="1"/>
  <p:tag name="KSO_WM_TAG_VERSION" val="1.0"/>
  <p:tag name="KSO_WM_BEAUTIFY_FLAG" val="#wm#"/>
  <p:tag name="KSO_WM_UNIT_PRESET_TEXT" val="单击此处添加副标题内容"/>
  <p:tag name="KSO_WM_UNIT_DEFAULT_FONT" val="12;24;2"/>
  <p:tag name="KSO_WM_UNIT_BLOCK" val="0"/>
  <p:tag name="KSO_WM_UNIT_DEC_AREA_ID" val="5482c45dcf65401c9da27223a484645f"/>
  <p:tag name="KSO_WM_CHIP_GROUPID" val="5ebf4a1c0ac41c4a0a525801"/>
  <p:tag name="KSO_WM_CHIP_XID" val="5ebf4a1c0ac41c4a0a525802"/>
  <p:tag name="KSO_WM_CHIP_FILLAREA_FILL_RULE" val="{&quot;fill_align&quot;:&quot;cm&quot;,&quot;fill_mode&quot;:&quot;adaptive&quot;,&quot;sacle_strategy&quot;:&quot;smart&quot;}"/>
  <p:tag name="KSO_WM_ASSEMBLE_CHIP_INDEX" val="a8a690377729455199c70253df2640a7"/>
  <p:tag name="KSO_WM_UNIT_TEXT_FILL_FORE_SCHEMECOLOR_INDEX_BRIGHTNESS" val="0.35"/>
  <p:tag name="KSO_WM_UNIT_TEXT_FILL_FORE_SCHEMECOLOR_INDEX" val="13"/>
  <p:tag name="KSO_WM_UNIT_TEXT_FILL_TYPE" val="1"/>
  <p:tag name="KSO_WM_TEMPLATE_ASSEMBLE_XID" val="5f714e3b0ff15d9a40ec7a03"/>
  <p:tag name="KSO_WM_TEMPLATE_ASSEMBLE_GROUPID" val="5f714e3b0ff15d9a40ec7a03"/>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11347_1*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1"/>
  <p:tag name="KSO_WM_UNIT_DEC_AREA_ID" val="2b857eef2f6a4887b1cb44bb44fac76c"/>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d109d1d2697f4d4cbe882c81fd971e8c"/>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1347_1*b*1"/>
  <p:tag name="KSO_WM_TEMPLATE_CATEGORY" val="custom"/>
  <p:tag name="KSO_WM_TEMPLATE_INDEX" val="20211347"/>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c9173dca52c845b5993e6d60b57be95d"/>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e298b3b9aa814937baaa40cc12e0f1a8"/>
  <p:tag name="KSO_WM_UNIT_TEXT_FILL_FORE_SCHEMECOLOR_INDEX_BRIGHTNESS" val="0.35"/>
  <p:tag name="KSO_WM_UNIT_TEXT_FILL_FORE_SCHEMECOLOR_INDEX" val="13"/>
  <p:tag name="KSO_WM_UNIT_TEXT_FILL_TYPE" val="1"/>
  <p:tag name="KSO_WM_TEMPLATE_ASSEMBLE_XID" val="5f714e3b0ff15d9a40ec7a05"/>
  <p:tag name="KSO_WM_TEMPLATE_ASSEMBLE_GROUPID" val="5f714e3b0ff15d9a40ec7a05"/>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2_1*i*2"/>
  <p:tag name="KSO_WM_TEMPLATE_CATEGORY" val="diagram"/>
  <p:tag name="KSO_WM_TEMPLATE_INDEX" val="20203672"/>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2_1*f*1"/>
  <p:tag name="KSO_WM_TEMPLATE_CATEGORY" val="diagram"/>
  <p:tag name="KSO_WM_TEMPLATE_INDEX" val="20203672"/>
  <p:tag name="KSO_WM_UNIT_LAYERLEVEL" val="1"/>
  <p:tag name="KSO_WM_TAG_VERSION" val="1.0"/>
  <p:tag name="KSO_WM_BEAUTIFY_FLAG" val=""/>
  <p:tag name="KSO_WM_UNIT_TEXT_FILL_FORE_SCHEMECOLOR_INDEX_BRIGHTNESS" val="0.05"/>
  <p:tag name="KSO_WM_UNIT_TEXT_FILL_FORE_SCHEMECOLOR_INDEX" val="13"/>
  <p:tag name="KSO_WM_UNIT_TEXT_FILL_TYPE" val="1"/>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ISPRING_PRESENTATION_TITLE" val="1550"/>
  <p:tag name="COMMONDATA" val="eyJoZGlkIjoiMTMxMGNkYTJhN2NkODc0MzYwZWZhYmI0Y2E4ZDVlOGEifQ=="/>
  <p:tag name="commondata" val="eyJoZGlkIjoiZTkwNTY2ZTgxZjM4OWQ2ODgxNDk2MGMyNTdhYmUzNmQifQ=="/>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11347_1*a*1"/>
  <p:tag name="KSO_WM_TEMPLATE_CATEGORY" val="custom"/>
  <p:tag name="KSO_WM_TEMPLATE_INDEX" val="20211347"/>
  <p:tag name="KSO_WM_UNIT_LAYERLEVEL" val="1"/>
  <p:tag name="KSO_WM_TAG_VERSION" val="1.0"/>
  <p:tag name="KSO_WM_BEAUTIFY_FLAG" val="#wm#"/>
  <p:tag name="KSO_WM_UNIT_PRESET_TEXT" val="谢谢聆听"/>
  <p:tag name="KSO_WM_UNIT_DEFAULT_FONT" val="66;89;4"/>
  <p:tag name="KSO_WM_UNIT_BLOCK" val="0"/>
  <p:tag name="KSO_WM_UNIT_DEC_AREA_ID" val="140c08f4fec74e3c97960ac4e7a7e0fc"/>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e298b3b9aa814937baaa40cc12e0f1a8"/>
  <p:tag name="KSO_WM_UNIT_TEXT_FILL_FORE_SCHEMECOLOR_INDEX_BRIGHTNESS" val="0.15"/>
  <p:tag name="KSO_WM_UNIT_TEXT_FILL_FORE_SCHEMECOLOR_INDEX" val="13"/>
  <p:tag name="KSO_WM_UNIT_TEXT_FILL_TYPE" val="1"/>
  <p:tag name="KSO_WM_UNIT_VALUE" val="6"/>
  <p:tag name="KSO_WM_TEMPLATE_ASSEMBLE_XID" val="5f714e3b0ff15d9a40ec7a05"/>
  <p:tag name="KSO_WM_TEMPLATE_ASSEMBLE_GROUPID" val="5f714e3b0ff15d9a40ec7a0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1347_1*i*1"/>
  <p:tag name="KSO_WM_TEMPLATE_CATEGORY" val="custom"/>
  <p:tag name="KSO_WM_TEMPLATE_INDEX" val="20211347"/>
  <p:tag name="KSO_WM_UNIT_LAYERLEVEL" val="1"/>
  <p:tag name="KSO_WM_TAG_VERSION" val="1.0"/>
  <p:tag name="KSO_WM_BEAUTIFY_FLAG" val="#wm#"/>
  <p:tag name="KSO_WM_UNIT_BLOCK" val="0"/>
  <p:tag name="KSO_WM_UNIT_SM_LIMIT_TYPE" val="2"/>
  <p:tag name="KSO_WM_UNIT_DEC_AREA_ID" val="1e7f44aa25694ef2a089389eedaa5ca5"/>
  <p:tag name="KSO_WM_UNIT_DECORATE_INFO" val="{&quot;DecorateInfoH&quot;:{&quot;IsAbs&quot;:true},&quot;DecorateInfoW&quot;:{&quot;IsAbs&quot;:true},&quot;DecorateInfoX&quot;:{&quot;IsAbs&quot;:true,&quot;Pos&quot;:1},&quot;DecorateInfoY&quot;:{&quot;IsAbs&quot;:true,&quot;Pos&quot;:1},&quot;ReferentInfo&quot;:{&quot;Id&quot;:&quot;c9173dca52c845b5993e6d60b57be95d&quot;,&quot;X&quot;:{&quot;Pos&quot;:1},&quot;Y&quot;:{&quot;Pos&quot;:1}},&quot;whChangeMode&quot;:0}"/>
  <p:tag name="KSO_WM_CHIP_GROUPID" val="5ebdfa7d0ac41c4a0a525546"/>
  <p:tag name="KSO_WM_CHIP_XID" val="5ebdfa7d0ac41c4a0a525547"/>
  <p:tag name="KSO_WM_CHIP_FILLAREA_FILL_RULE" val="{&quot;fill_align&quot;:&quot;cm&quot;,&quot;fill_mode&quot;:&quot;adaptive&quot;,&quot;sacle_strategy&quot;:&quot;smart&quot;}"/>
  <p:tag name="KSO_WM_ASSEMBLE_CHIP_INDEX" val="e298b3b9aa814937baaa40cc12e0f1a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714e3b0ff15d9a40ec7a05"/>
  <p:tag name="KSO_WM_TEMPLATE_ASSEMBLE_GROUPID" val="5f714e3b0ff15d9a40ec7a05"/>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 name="KSO_WM_SLIDE_BACKGROUND_TYPE" val="general"/>
</p:tagLst>
</file>

<file path=ppt/tags/tag29.xml><?xml version="1.0" encoding="utf-8"?>
<p:tagLst xmlns:p="http://schemas.openxmlformats.org/presentationml/2006/main">
  <p:tag name="KSO_WM_SLIDE_BACKGROUND_TYPE" val="general"/>
</p:tagLst>
</file>

<file path=ppt/tags/tag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11347_1*a*1"/>
  <p:tag name="KSO_WM_TEMPLATE_CATEGORY" val="custom"/>
  <p:tag name="KSO_WM_TEMPLATE_INDEX" val="20211347"/>
  <p:tag name="KSO_WM_UNIT_LAYERLEVEL" val="1"/>
  <p:tag name="KSO_WM_TAG_VERSION" val="1.0"/>
  <p:tag name="KSO_WM_BEAUTIFY_FLAG" val="#wm#"/>
  <p:tag name="KSO_WM_UNIT_PRESET_TEXT" val="旅游产品手册"/>
  <p:tag name="KSO_WM_UNIT_DEFAULT_FONT" val="40;72;4"/>
  <p:tag name="KSO_WM_UNIT_BLOCK" val="0"/>
  <p:tag name="KSO_WM_UNIT_DEC_AREA_ID" val="1c575eeb46a946629bdad82a2d53a5a7"/>
  <p:tag name="KSO_WM_CHIP_GROUPID" val="5ebf4a1c0ac41c4a0a525801"/>
  <p:tag name="KSO_WM_CHIP_XID" val="5ebf4a1c0ac41c4a0a525802"/>
  <p:tag name="KSO_WM_CHIP_FILLAREA_FILL_RULE" val="{&quot;fill_align&quot;:&quot;cm&quot;,&quot;fill_mode&quot;:&quot;adaptive&quot;,&quot;sacle_strategy&quot;:&quot;smart&quot;}"/>
  <p:tag name="KSO_WM_ASSEMBLE_CHIP_INDEX" val="a8a690377729455199c70253df2640a7"/>
  <p:tag name="KSO_WM_UNIT_TEXT_FILL_FORE_SCHEMECOLOR_INDEX_BRIGHTNESS" val="0.15"/>
  <p:tag name="KSO_WM_UNIT_TEXT_FILL_FORE_SCHEMECOLOR_INDEX" val="13"/>
  <p:tag name="KSO_WM_UNIT_TEXT_FILL_TYPE" val="1"/>
  <p:tag name="KSO_WM_TEMPLATE_ASSEMBLE_XID" val="5f714e3b0ff15d9a40ec7a03"/>
  <p:tag name="KSO_WM_TEMPLATE_ASSEMBLE_GROUPID" val="5f714e3b0ff15d9a40ec7a03"/>
</p:tagLst>
</file>

<file path=ppt/tags/tag30.xml><?xml version="1.0" encoding="utf-8"?>
<p:tagLst xmlns:p="http://schemas.openxmlformats.org/presentationml/2006/main">
  <p:tag name="KSO_WM_SLIDE_BACKGROUND_TYPE" val="general"/>
</p:tagLst>
</file>

<file path=ppt/tags/tag31.xml><?xml version="1.0" encoding="utf-8"?>
<p:tagLst xmlns:p="http://schemas.openxmlformats.org/presentationml/2006/main">
  <p:tag name="KSO_WM_SLIDE_BACKGROUND_TYPE" val="general"/>
</p:tagLst>
</file>

<file path=ppt/tags/tag32.xml><?xml version="1.0" encoding="utf-8"?>
<p:tagLst xmlns:p="http://schemas.openxmlformats.org/presentationml/2006/main">
  <p:tag name="KSO_WM_SLIDE_BACKGROUND_TYPE" val="gener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36cf97badea046829e005774cbbebdd7"/>
  <p:tag name="KSO_WM_UNIT_DECORATE_INFO" val=""/>
  <p:tag name="KSO_WM_UNIT_SM_LIMIT_TYPE" val=""/>
  <p:tag name="KSO_WM_CHIP_FILLAREA_FILL_RULE" val="{&quot;fill_align&quot;:&quot;cm&quot;,&quot;fill_effect&quot;:[],&quot;fill_mode&quot;:&quot;full&quot;,&quot;sacle_strategy&quot;:&quot;stretch&quot;}"/>
  <p:tag name="KSO_WM_ASSEMBLE_CHIP_INDEX" val="3bccf0c2e6224b8c985f47a3bd355feb"/>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fdf05dae6783418499838b0a24b52a30"/>
  <p:tag name="KSO_WM_UNIT_DECORATE_INFO" val=""/>
  <p:tag name="KSO_WM_UNIT_SM_LIMIT_TYPE" val=""/>
  <p:tag name="KSO_WM_CHIP_FILLAREA_FILL_RULE" val="{&quot;fill_align&quot;:&quot;cm&quot;,&quot;fill_effect&quot;:[],&quot;fill_mode&quot;:&quot;full&quot;,&quot;sacle_strategy&quot;:&quot;stretch&quot;}"/>
  <p:tag name="KSO_WM_ASSEMBLE_CHIP_INDEX" val="3f80c56f08c44fd69e10248225b3752b"/>
  <p:tag name="KSO_WM_SLIDE_BACKGROUND_TYPE" val="frame"/>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58354f578b20433881df5d3c9345b3e6"/>
  <p:tag name="KSO_WM_UNIT_DECORATE_INFO" val=""/>
  <p:tag name="KSO_WM_UNIT_SM_LIMIT_TYPE" val=""/>
  <p:tag name="KSO_WM_CHIP_FILLAREA_FILL_RULE" val="{&quot;fill_align&quot;:&quot;cm&quot;,&quot;fill_effect&quot;:[],&quot;fill_mode&quot;:&quot;full&quot;,&quot;sacle_strategy&quot;:&quot;stretch&quot;}"/>
  <p:tag name="KSO_WM_ASSEMBLE_CHIP_INDEX" val="6f1c5495cecd47aa841f1237ddc04541"/>
  <p:tag name="KSO_WM_SLIDE_BACKGROUND_TYPE" val="frame"/>
</p:tagLst>
</file>

<file path=ppt/tags/tag36.xml><?xml version="1.0" encoding="utf-8"?>
<p:tagLst xmlns:p="http://schemas.openxmlformats.org/presentationml/2006/main">
  <p:tag name="KSO_WM_SLIDE_BACKGROUND_TYPE" val="frame"/>
</p:tagLst>
</file>

<file path=ppt/tags/tag37.xml><?xml version="1.0" encoding="utf-8"?>
<p:tagLst xmlns:p="http://schemas.openxmlformats.org/presentationml/2006/main">
  <p:tag name="KSO_WM_SLIDE_BACKGROUND_TYPE" val="frame"/>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b5d5b6e337548fa88847a59c5ad1144"/>
  <p:tag name="KSO_WM_UNIT_DECORATE_INFO" val=""/>
  <p:tag name="KSO_WM_UNIT_SM_LIMIT_TYPE" val=""/>
  <p:tag name="KSO_WM_CHIP_FILLAREA_FILL_RULE" val="{&quot;fill_align&quot;:&quot;cm&quot;,&quot;fill_effect&quot;:[],&quot;fill_mode&quot;:&quot;full&quot;,&quot;sacle_strategy&quot;:&quot;stretch&quot;}"/>
  <p:tag name="KSO_WM_ASSEMBLE_CHIP_INDEX" val="d6ad38879afb4960b800382ae501fd58"/>
</p:tagLst>
</file>

<file path=ppt/tags/tag40.xml><?xml version="1.0" encoding="utf-8"?>
<p:tagLst xmlns:p="http://schemas.openxmlformats.org/presentationml/2006/main">
  <p:tag name="KSO_WM_SLIDE_BACKGROUND_TYPE" val="frame"/>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9339b8bc1e774576a805050e1ebdbfcb"/>
  <p:tag name="KSO_WM_UNIT_DECORATE_INFO" val=""/>
  <p:tag name="KSO_WM_UNIT_SM_LIMIT_TYPE" val=""/>
  <p:tag name="KSO_WM_CHIP_FILLAREA_FILL_RULE" val="{&quot;fill_align&quot;:&quot;cm&quot;,&quot;fill_effect&quot;:[],&quot;fill_mode&quot;:&quot;full&quot;,&quot;sacle_strategy&quot;:&quot;stretch&quot;}"/>
  <p:tag name="KSO_WM_ASSEMBLE_CHIP_INDEX" val="7f383f40f8cc4c9d915181e6eddaf3bc"/>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6a37aebab30545de8c4e178121dcd56a"/>
  <p:tag name="KSO_WM_UNIT_DECORATE_INFO" val=""/>
  <p:tag name="KSO_WM_UNIT_SM_LIMIT_TYPE" val=""/>
  <p:tag name="KSO_WM_CHIP_FILLAREA_FILL_RULE" val="{&quot;fill_align&quot;:&quot;cm&quot;,&quot;fill_effect&quot;:[],&quot;fill_mode&quot;:&quot;full&quot;,&quot;sacle_strategy&quot;:&quot;stretch&quot;}"/>
  <p:tag name="KSO_WM_ASSEMBLE_CHIP_INDEX" val="79cd32fc3e354a1494bfb1934238ea63"/>
  <p:tag name="KSO_WM_SLIDE_BACKGROUND_TYPE" val="leftRigh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fe4ef50a74ff416e8b721e360dd020a6"/>
  <p:tag name="KSO_WM_UNIT_DECORATE_INFO" val=""/>
  <p:tag name="KSO_WM_UNIT_SM_LIMIT_TYPE" val=""/>
  <p:tag name="KSO_WM_CHIP_FILLAREA_FILL_RULE" val="{&quot;fill_align&quot;:&quot;cm&quot;,&quot;fill_effect&quot;:[],&quot;fill_mode&quot;:&quot;full&quot;,&quot;sacle_strategy&quot;:&quot;stretch&quot;}"/>
  <p:tag name="KSO_WM_ASSEMBLE_CHIP_INDEX" val="850971a681064a2c81e972d33735d9c1"/>
  <p:tag name="KSO_WM_SLIDE_BACKGROUND_TYPE" val="leftRight"/>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SLIDE_BACKGROUND_TYPE" val="leftRigh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dea7bb4e8014ac2abd739793e4f245c"/>
  <p:tag name="KSO_WM_UNIT_DECORATE_INFO" val=""/>
  <p:tag name="KSO_WM_UNIT_SM_LIMIT_TYPE" val=""/>
  <p:tag name="KSO_WM_CHIP_FILLAREA_FILL_RULE" val="{&quot;fill_align&quot;:&quot;cm&quot;,&quot;fill_effect&quot;:[],&quot;fill_mode&quot;:&quot;full&quot;,&quot;sacle_strategy&quot;:&quot;stretch&quot;}"/>
  <p:tag name="KSO_WM_ASSEMBLE_CHIP_INDEX" val="a3be4a53a71346ee9684da3688adaecf"/>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f01c9864c11648f39c57d4c601d288ea"/>
  <p:tag name="KSO_WM_UNIT_DECORATE_INFO" val=""/>
  <p:tag name="KSO_WM_UNIT_SM_LIMIT_TYPE" val=""/>
  <p:tag name="KSO_WM_CHIP_FILLAREA_FILL_RULE" val="{&quot;fill_align&quot;:&quot;cm&quot;,&quot;fill_effect&quot;:[],&quot;fill_mode&quot;:&quot;full&quot;,&quot;sacle_strategy&quot;:&quot;stretch&quot;}"/>
  <p:tag name="KSO_WM_ASSEMBLE_CHIP_INDEX" val="09436d16447c460bb2246a920f617bcf"/>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06e029bfa8244a51b46e9713a42577d4"/>
  <p:tag name="KSO_WM_UNIT_DECORATE_INFO" val=""/>
  <p:tag name="KSO_WM_UNIT_SM_LIMIT_TYPE" val=""/>
  <p:tag name="KSO_WM_CHIP_FILLAREA_FILL_RULE" val="{&quot;fill_align&quot;:&quot;cm&quot;,&quot;fill_effect&quot;:[],&quot;fill_mode&quot;:&quot;full&quot;,&quot;sacle_strategy&quot;:&quot;stretch&quot;}"/>
  <p:tag name="KSO_WM_ASSEMBLE_CHIP_INDEX" val="9970fcab7195467699d8ae06d4f7ec4a"/>
  <p:tag name="KSO_WM_SLIDE_BACKGROUND_TYPE" val="topBot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91d6d5f25f7a4e1cb661f925e9a7969d"/>
  <p:tag name="KSO_WM_UNIT_DECORATE_INFO" val=""/>
  <p:tag name="KSO_WM_UNIT_SM_LIMIT_TYPE" val=""/>
  <p:tag name="KSO_WM_CHIP_FILLAREA_FILL_RULE" val="{&quot;fill_align&quot;:&quot;cm&quot;,&quot;fill_effect&quot;:[],&quot;fill_mode&quot;:&quot;full&quot;,&quot;sacle_strategy&quot;:&quot;stretch&quot;}"/>
  <p:tag name="KSO_WM_ASSEMBLE_CHIP_INDEX" val="df1dddc1282b4c67a99e3079f30d2e4d"/>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SLIDE_BACKGROUND_TYPE" val="topBotto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7d9f51ff6a064a40ba797a16c529c2b6"/>
  <p:tag name="KSO_WM_UNIT_DECORATE_INFO" val=""/>
  <p:tag name="KSO_WM_UNIT_SM_LIMIT_TYPE" val=""/>
  <p:tag name="KSO_WM_CHIP_FILLAREA_FILL_RULE" val="{&quot;fill_align&quot;:&quot;cm&quot;,&quot;fill_effect&quot;:[],&quot;fill_mode&quot;:&quot;full&quot;,&quot;sacle_strategy&quot;:&quot;stretch&quot;}"/>
  <p:tag name="KSO_WM_ASSEMBLE_CHIP_INDEX" val="2b1a1bd4f3844db48495da7b9d3cb2ec"/>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1347_2*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2"/>
  <p:tag name="KSO_WM_UNIT_DEC_AREA_ID" val="66695a4ccf864fd19b8812857db32fe6"/>
  <p:tag name="KSO_WM_UNIT_DECORATE_INFO" val=""/>
  <p:tag name="KSO_WM_UNIT_SM_LIMIT_TYPE" val=""/>
  <p:tag name="KSO_WM_CHIP_FILLAREA_FILL_RULE" val="{&quot;fill_align&quot;:&quot;lm&quot;,&quot;fill_effect&quot;:[],&quot;fill_mode&quot;:&quot;adaptive&quot;,&quot;sacle_strategy&quot;:&quot;stretch&quot;}"/>
  <p:tag name="KSO_WM_ASSEMBLE_CHIP_INDEX" val="c9081ace9a4f4d36afa1f18acf58afb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33456b061d6e446097cfd3d144ed2da8"/>
  <p:tag name="KSO_WM_UNIT_DECORATE_INFO" val=""/>
  <p:tag name="KSO_WM_UNIT_SM_LIMIT_TYPE" val=""/>
  <p:tag name="KSO_WM_CHIP_FILLAREA_FILL_RULE" val="{&quot;fill_align&quot;:&quot;cm&quot;,&quot;fill_effect&quot;:[],&quot;fill_mode&quot;:&quot;full&quot;,&quot;sacle_strategy&quot;:&quot;stretch&quot;}"/>
  <p:tag name="KSO_WM_ASSEMBLE_CHIP_INDEX" val="d52be495ec0741c4b6ad2544d13b3d54"/>
  <p:tag name="KSO_WM_SLIDE_BACKGROUND_TYPE" val="bottomTop"/>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794241e172f64edc9a4016443b311f36"/>
  <p:tag name="KSO_WM_UNIT_DECORATE_INFO" val=""/>
  <p:tag name="KSO_WM_UNIT_SM_LIMIT_TYPE" val=""/>
  <p:tag name="KSO_WM_CHIP_FILLAREA_FILL_RULE" val="{&quot;fill_align&quot;:&quot;cm&quot;,&quot;fill_effect&quot;:[],&quot;fill_mode&quot;:&quot;full&quot;,&quot;sacle_strategy&quot;:&quot;stretch&quot;}"/>
  <p:tag name="KSO_WM_ASSEMBLE_CHIP_INDEX" val="d9ebf6513a04420bbe074a70e9482eed"/>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SLIDE_BACKGROUND_TYPE" val="bottomTop"/>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4a14e065fb7e4766a55ea6ed9c311850"/>
  <p:tag name="KSO_WM_UNIT_DECORATE_INFO" val=""/>
  <p:tag name="KSO_WM_UNIT_SM_LIMIT_TYPE" val=""/>
  <p:tag name="KSO_WM_CHIP_FILLAREA_FILL_RULE" val="{&quot;fill_align&quot;:&quot;cm&quot;,&quot;fill_effect&quot;:[],&quot;fill_mode&quot;:&quot;full&quot;,&quot;sacle_strategy&quot;:&quot;stretch&quot;}"/>
  <p:tag name="KSO_WM_ASSEMBLE_CHIP_INDEX" val="b0a49d6f65bd4c829487d68de73f448c"/>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debb4b65a5b94cf1b2961ab203c046bc"/>
  <p:tag name="KSO_WM_UNIT_DECORATE_INFO" val=""/>
  <p:tag name="KSO_WM_UNIT_SM_LIMIT_TYPE" val=""/>
  <p:tag name="KSO_WM_CHIP_FILLAREA_FILL_RULE" val="{&quot;fill_align&quot;:&quot;cm&quot;,&quot;fill_effect&quot;:[],&quot;fill_mode&quot;:&quot;full&quot;,&quot;sacle_strategy&quot;:&quot;stretch&quot;}"/>
  <p:tag name="KSO_WM_ASSEMBLE_CHIP_INDEX" val="394b7a115de6475c9baca791350f418a"/>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6d1917999eda47e0bb5bdcff2c66b13d"/>
  <p:tag name="KSO_WM_UNIT_DECORATE_INFO" val=""/>
  <p:tag name="KSO_WM_UNIT_SM_LIMIT_TYPE" val=""/>
  <p:tag name="KSO_WM_CHIP_FILLAREA_FILL_RULE" val="{&quot;fill_align&quot;:&quot;cm&quot;,&quot;fill_effect&quot;:[],&quot;fill_mode&quot;:&quot;full&quot;,&quot;sacle_strategy&quot;:&quot;stretch&quot;}"/>
  <p:tag name="KSO_WM_ASSEMBLE_CHIP_INDEX" val="1a12883f8cae4001b150b18f45d1cfba"/>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d24ba8a883df413cbbef6c0ed0bb4671"/>
  <p:tag name="KSO_WM_UNIT_DECORATE_INFO" val=""/>
  <p:tag name="KSO_WM_UNIT_SM_LIMIT_TYPE" val=""/>
  <p:tag name="KSO_WM_CHIP_FILLAREA_FILL_RULE" val="{&quot;fill_align&quot;:&quot;cm&quot;,&quot;fill_effect&quot;:[],&quot;fill_mode&quot;:&quot;full&quot;,&quot;sacle_strategy&quot;:&quot;stretch&quot;}"/>
  <p:tag name="KSO_WM_ASSEMBLE_CHIP_INDEX" val="e75088a106a4473189d7ec8c41dc8103"/>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SLIDE_BACKGROUND_TYPE" val="navigation"/>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1347_5*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703f42747e3ea6e2929574"/>
  <p:tag name="KSO_WM_UNIT_DEC_AREA_ID" val="9c8027a146dd427bae8efcef48ac65ed"/>
  <p:tag name="KSO_WM_UNIT_DECORATE_INFO" val=""/>
  <p:tag name="KSO_WM_UNIT_SM_LIMIT_TYPE" val=""/>
  <p:tag name="KSO_WM_CHIP_FILLAREA_FILL_RULE" val="{&quot;fill_align&quot;:&quot;cm&quot;,&quot;fill_effect&quot;:[],&quot;fill_mode&quot;:&quot;full&quot;,&quot;sacle_strategy&quot;:&quot;stretch&quot;}"/>
  <p:tag name="KSO_WM_ASSEMBLE_CHIP_INDEX" val="10644da60bf441afa0418caa3b8a61fc"/>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af1a46119df745698972d360a5e1a2c4"/>
  <p:tag name="KSO_WM_UNIT_DECORATE_INFO" val=""/>
  <p:tag name="KSO_WM_UNIT_SM_LIMIT_TYPE" val=""/>
  <p:tag name="KSO_WM_CHIP_FILLAREA_FILL_RULE" val="{&quot;fill_align&quot;:&quot;cm&quot;,&quot;fill_effect&quot;:[],&quot;fill_mode&quot;:&quot;full&quot;,&quot;sacle_strategy&quot;:&quot;stretch&quot;}"/>
  <p:tag name="KSO_WM_ASSEMBLE_CHIP_INDEX" val="e9065b90e75044e8beb32b2b47a9106f"/>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17a4e44a60ed48189e643a4908dfda7a"/>
  <p:tag name="KSO_WM_UNIT_DECORATE_INFO" val=""/>
  <p:tag name="KSO_WM_UNIT_SM_LIMIT_TYPE" val=""/>
  <p:tag name="KSO_WM_CHIP_FILLAREA_FILL_RULE" val="{&quot;fill_align&quot;:&quot;cm&quot;,&quot;fill_effect&quot;:[],&quot;fill_mode&quot;:&quot;full&quot;,&quot;sacle_strategy&quot;:&quot;stretch&quot;}"/>
  <p:tag name="KSO_WM_ASSEMBLE_CHIP_INDEX" val="ff9ac7347fe247fd8a4553d8d5a6f53b"/>
  <p:tag name="KSO_WM_SLIDE_BACKGROUND_TYPE" val="belt"/>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1347_3*i*1"/>
  <p:tag name="KSO_WM_TEMPLATE_CATEGORY" val="chip"/>
  <p:tag name="KSO_WM_TEMPLATE_INDEX" val="20211347"/>
  <p:tag name="KSO_WM_UNIT_LAYERLEVEL" val="1"/>
  <p:tag name="KSO_WM_TAG_VERSION" val="1.0"/>
  <p:tag name="KSO_WM_BEAUTIFY_FLAG" val="#wm#"/>
  <p:tag name="KSO_WM_CHIP_GROUPID" val="5f6ddffb747e3ea6e2854a50"/>
  <p:tag name="KSO_WM_CHIP_XID" val="5f6ddffb747e3ea6e2854a53"/>
  <p:tag name="KSO_WM_UNIT_DEC_AREA_ID" val="f6ddec51248f4f8da2aaf8e884602184"/>
  <p:tag name="KSO_WM_UNIT_DECORATE_INFO" val=""/>
  <p:tag name="KSO_WM_UNIT_SM_LIMIT_TYPE" val=""/>
  <p:tag name="KSO_WM_CHIP_FILLAREA_FILL_RULE" val="{&quot;fill_align&quot;:&quot;cm&quot;,&quot;fill_effect&quot;:[],&quot;fill_mode&quot;:&quot;full&quot;,&quot;sacle_strategy&quot;:&quot;stretch&quot;}"/>
  <p:tag name="KSO_WM_ASSEMBLE_CHIP_INDEX" val="7bf4712e12264662a2bb13f08f907148"/>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SLIDE_BACKGROUND_TYPE" val="belt"/>
</p:tagLst>
</file>

<file path=ppt/tags/tag87.xml><?xml version="1.0" encoding="utf-8"?>
<p:tagLst xmlns:p="http://schemas.openxmlformats.org/presentationml/2006/main">
  <p:tag name="KSO_WM_TEMPLATE_CATEGORY" val="custom"/>
  <p:tag name="KSO_WM_TEMPLATE_INDEX" val="20204356"/>
</p:tagLst>
</file>

<file path=ppt/tags/tag88.xml><?xml version="1.0" encoding="utf-8"?>
<p:tagLst xmlns:p="http://schemas.openxmlformats.org/presentationml/2006/main">
  <p:tag name="KSO_WM_TEMPLATE_CATEGORY" val="custom"/>
  <p:tag name="KSO_WM_TEMPLATE_INDEX" val="20204356"/>
</p:tagLst>
</file>

<file path=ppt/tags/tag89.xml><?xml version="1.0" encoding="utf-8"?>
<p:tagLst xmlns:p="http://schemas.openxmlformats.org/presentationml/2006/main">
  <p:tag name="KSO_WM_BEAUTIFY_FLAG" val="#wm#"/>
  <p:tag name="KSO_WM_TAG_VERSION" val="1.0"/>
  <p:tag name="KSO_WM_TEMPLATE_CATEGORY" val="custom"/>
  <p:tag name="KSO_WM_TEMPLATE_INDEX" val="20204356"/>
</p:tagLst>
</file>

<file path=ppt/tags/tag9.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11347_1*a*1"/>
  <p:tag name="KSO_WM_TEMPLATE_CATEGORY" val="custom"/>
  <p:tag name="KSO_WM_TEMPLATE_INDEX" val="20211347"/>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22dadb1490524b6fb20ec8f3a1103de7"/>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879c9af198c47dc8143f5dd6b9857d4"/>
  <p:tag name="KSO_WM_UNIT_TEXT_FILL_FORE_SCHEMECOLOR_INDEX_BRIGHTNESS" val="0.15"/>
  <p:tag name="KSO_WM_UNIT_TEXT_FILL_FORE_SCHEMECOLOR_INDEX" val="13"/>
  <p:tag name="KSO_WM_UNIT_TEXT_FILL_TYPE" val="1"/>
  <p:tag name="KSO_WM_TEMPLATE_ASSEMBLE_XID" val="5f714e3b0ff15d9a40ec79f0"/>
  <p:tag name="KSO_WM_TEMPLATE_ASSEMBLE_GROUPID" val="5f714e3b0ff15d9a40ec79f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52_1*i*1"/>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f694054ed1e2fb8099f"/>
  <p:tag name="KSO_WM_TEMPLATE_ASSEMBLE_GROUPID" val="60656f694054ed1e2fb8099f"/>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52_1*i*2"/>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f694054ed1e2fb8099f"/>
  <p:tag name="KSO_WM_TEMPLATE_ASSEMBLE_GROUPID" val="60656f694054ed1e2fb8099f"/>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52_1*i*3"/>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52_1*i*4"/>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52_1*i*5"/>
  <p:tag name="KSO_WM_TEMPLATE_CATEGORY" val="diagram"/>
  <p:tag name="KSO_WM_TEMPLATE_INDEX" val="20213652"/>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f694054ed1e2fb8099f"/>
  <p:tag name="KSO_WM_TEMPLATE_ASSEMBLE_GROUPID" val="60656f694054ed1e2fb8099f"/>
</p:tagLst>
</file>

<file path=ppt/tags/tag95.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52_1*i*6"/>
  <p:tag name="KSO_WM_TEMPLATE_CATEGORY" val="diagram"/>
  <p:tag name="KSO_WM_TEMPLATE_INDEX" val="20213652"/>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f694054ed1e2fb8099f"/>
  <p:tag name="KSO_WM_TEMPLATE_ASSEMBLE_GROUPID" val="60656f694054ed1e2fb8099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52_1*i*7"/>
  <p:tag name="KSO_WM_TEMPLATE_CATEGORY" val="diagram"/>
  <p:tag name="KSO_WM_TEMPLATE_INDEX" val="20213652"/>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694054ed1e2fb8099f"/>
  <p:tag name="KSO_WM_TEMPLATE_ASSEMBLE_GROUPID" val="60656f694054ed1e2fb8099f"/>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52_1*i*8"/>
  <p:tag name="KSO_WM_TEMPLATE_CATEGORY" val="diagram"/>
  <p:tag name="KSO_WM_TEMPLATE_INDEX" val="20213652"/>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f694054ed1e2fb8099f"/>
  <p:tag name="KSO_WM_TEMPLATE_ASSEMBLE_GROUPID" val="60656f694054ed1e2fb8099f"/>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52_1*i*9"/>
  <p:tag name="KSO_WM_TEMPLATE_CATEGORY" val="diagram"/>
  <p:tag name="KSO_WM_TEMPLATE_INDEX" val="20213652"/>
  <p:tag name="KSO_WM_UNIT_LAYERLEVEL" val="1"/>
  <p:tag name="KSO_WM_TAG_VERSION" val="1.0"/>
  <p:tag name="KSO_WM_BEAUTIFY_FLAG" val="#wm#"/>
  <p:tag name="KSO_WM_UNIT_BLOCK" val="0"/>
  <p:tag name="KSO_WM_UNIT_SM_LIMIT_TYPE" val="0"/>
  <p:tag name="KSO_WM_UNIT_DEC_AREA_ID" val="e2967c60d33341ff9fa5e13a48396e0d"/>
  <p:tag name="KSO_WM_UNIT_DECORATE_INFO" val="{&quot;DecorateInfoH&quot;:{&quot;IsAbs&quot;:true},&quot;DecorateInfoW&quot;:{&quot;IsAbs&quot;:true},&quot;DecorateInfoX&quot;:{&quot;IsAbs&quot;:true,&quot;Pos&quot;:1},&quot;DecorateInfoY&quot;:{&quot;IsAbs&quot;:true,&quot;Pos&quot;:2},&quot;ReferentInfo&quot;:{&quot;Id&quot;:&quot;57221c50b16d41c694c85a6e08d139ab&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f694054ed1e2fb8099f"/>
  <p:tag name="KSO_WM_TEMPLATE_ASSEMBLE_GROUPID" val="60656f694054ed1e2fb8099f"/>
</p:tagLst>
</file>

<file path=ppt/tags/tag9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52_1*f*1"/>
  <p:tag name="KSO_WM_TEMPLATE_CATEGORY" val="diagram"/>
  <p:tag name="KSO_WM_TEMPLATE_INDEX" val="20213652"/>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0db3cccf6ec046c8aebc26292383f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3898267d14e4e9699b8db40e80bfbc6"/>
  <p:tag name="KSO_WM_UNIT_SUPPORT_BIG_FONT" val="1"/>
  <p:tag name="KSO_WM_UNIT_TEXT_FILL_FORE_SCHEMECOLOR_INDEX_BRIGHTNESS" val="0.25"/>
  <p:tag name="KSO_WM_UNIT_TEXT_FILL_FORE_SCHEMECOLOR_INDEX" val="13"/>
  <p:tag name="KSO_WM_UNIT_TEXT_FILL_TYPE" val="1"/>
  <p:tag name="KSO_WM_TEMPLATE_ASSEMBLE_XID" val="60656f694054ed1e2fb8099f"/>
  <p:tag name="KSO_WM_TEMPLATE_ASSEMBLE_GROUPID" val="60656f694054ed1e2fb8099f"/>
</p:tagLst>
</file>

<file path=ppt/theme/theme1.xml><?xml version="1.0" encoding="utf-8"?>
<a:theme xmlns:a="http://schemas.openxmlformats.org/drawingml/2006/main" name="第一PPT，www.1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EAEDEF"/>
      </a:dk2>
      <a:lt2>
        <a:srgbClr val="FBFCFC"/>
      </a:lt2>
      <a:accent1>
        <a:srgbClr val="1797E8"/>
      </a:accent1>
      <a:accent2>
        <a:srgbClr val="019388"/>
      </a:accent2>
      <a:accent3>
        <a:srgbClr val="237F2F"/>
      </a:accent3>
      <a:accent4>
        <a:srgbClr val="675D0B"/>
      </a:accent4>
      <a:accent5>
        <a:srgbClr val="BE340C"/>
      </a:accent5>
      <a:accent6>
        <a:srgbClr val="E6163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8213</Words>
  <Application>WPS 演示</Application>
  <PresentationFormat>全屏显示(16:9)</PresentationFormat>
  <Paragraphs>323</Paragraphs>
  <Slides>31</Slides>
  <Notes>14</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55</vt:i4>
      </vt:variant>
      <vt:variant>
        <vt:lpstr>幻灯片标题</vt:lpstr>
      </vt:variant>
      <vt:variant>
        <vt:i4>31</vt:i4>
      </vt:variant>
    </vt:vector>
  </HeadingPairs>
  <TitlesOfParts>
    <vt:vector size="105" baseType="lpstr">
      <vt:lpstr>Arial</vt:lpstr>
      <vt:lpstr>宋体</vt:lpstr>
      <vt:lpstr>Wingdings</vt:lpstr>
      <vt:lpstr>微软雅黑</vt:lpstr>
      <vt:lpstr>Calibri</vt:lpstr>
      <vt:lpstr>Nexa Light</vt:lpstr>
      <vt:lpstr>Segoe Print</vt:lpstr>
      <vt:lpstr>Calibri</vt:lpstr>
      <vt:lpstr>华文中宋</vt:lpstr>
      <vt:lpstr>汉仪旗黑-85S</vt:lpstr>
      <vt:lpstr>黑体</vt:lpstr>
      <vt:lpstr>微软雅黑 Light</vt:lpstr>
      <vt:lpstr>Segoe UI</vt:lpstr>
      <vt:lpstr>Calibri Light</vt:lpstr>
      <vt:lpstr>Wingdings</vt:lpstr>
      <vt:lpstr>Arial Unicode MS</vt:lpstr>
      <vt:lpstr>Cambria Math</vt:lpstr>
      <vt:lpstr>第一PPT，www.1ppt.com</vt:lpstr>
      <vt:lpstr>Office 主题​​</vt:lpstr>
      <vt:lpstr>Word.Document.8</vt:lpstr>
      <vt:lpstr>Equation.KSEE3</vt:lpstr>
      <vt:lpstr>Equation.KSEE3</vt:lpstr>
      <vt:lpstr>Equation.KSEE3</vt:lpstr>
      <vt:lpstr>Equation.KSEE3</vt:lpstr>
      <vt:lpstr>Equation.KSEE3</vt:lpstr>
      <vt:lpstr>Equation.KSEE3</vt:lpstr>
      <vt:lpstr>Word.Document.8</vt:lpstr>
      <vt:lpstr>Word.Document.8</vt:lpstr>
      <vt:lpstr>Equation.KSEE3</vt:lpstr>
      <vt:lpstr>Equation.KSEE3</vt:lpstr>
      <vt:lpstr>Word.Document.8</vt:lpstr>
      <vt:lpstr>Word.Document.8</vt:lpstr>
      <vt:lpstr>Word.Document.8</vt:lpstr>
      <vt:lpstr>Equation.KSEE3</vt:lpstr>
      <vt:lpstr>Equation.KSEE3</vt:lpstr>
      <vt:lpstr>Equation.KSEE3</vt:lpstr>
      <vt:lpstr>Equation.KSEE3</vt:lpstr>
      <vt:lpstr>Word.Document.8</vt:lpstr>
      <vt:lpstr>Word.Document.8</vt:lpstr>
      <vt:lpstr>Word.Document.8</vt:lpstr>
      <vt:lpstr>Word.Document.8</vt:lpstr>
      <vt:lpstr>Equation.KSEE3</vt:lpstr>
      <vt:lpstr>Word.Document.8</vt:lpstr>
      <vt:lpstr>Word.Document.8</vt:lpstr>
      <vt:lpstr>Equation.KSEE3</vt:lpstr>
      <vt:lpstr>Equation.KSEE3</vt:lpstr>
      <vt:lpstr>Equation.KSEE3</vt:lpstr>
      <vt:lpstr>Equation.KSEE3</vt:lpstr>
      <vt:lpstr>Equation.KSEE3</vt:lpstr>
      <vt:lpstr>Equation.KSEE3</vt:lpstr>
      <vt:lpstr>Word.Document.8</vt:lpstr>
      <vt:lpstr>Equation.KSEE3</vt:lpstr>
      <vt:lpstr>Equation.KSEE3</vt:lpstr>
      <vt:lpstr>Equation.KSEE3</vt:lpstr>
      <vt:lpstr>Word.Document.8</vt:lpstr>
      <vt:lpstr>Word.Document.8</vt:lpstr>
      <vt:lpstr>Equation.KSEE3</vt:lpstr>
      <vt:lpstr>Equation.KSEE3</vt:lpstr>
      <vt:lpstr>Equation.KSEE3</vt:lpstr>
      <vt:lpstr>Equation.KSEE3</vt:lpstr>
      <vt:lpstr>Word.Document.8</vt:lpstr>
      <vt:lpstr>Equation.KSEE3</vt:lpstr>
      <vt:lpstr>Equation.KSEE3</vt:lpstr>
      <vt:lpstr>Equation.KSEE3</vt:lpstr>
      <vt:lpstr>Word.Document.8</vt:lpstr>
      <vt:lpstr>Equation.KSEE3</vt:lpstr>
      <vt:lpstr>Equation.KSEE3</vt:lpstr>
      <vt:lpstr>Equation.KSEE3</vt:lpstr>
      <vt:lpstr>Equation.KSEE3</vt:lpstr>
      <vt:lpstr>Word.Document.8</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天选之子</cp:lastModifiedBy>
  <cp:revision>167</cp:revision>
  <dcterms:created xsi:type="dcterms:W3CDTF">2015-04-27T05:53:00Z</dcterms:created>
  <dcterms:modified xsi:type="dcterms:W3CDTF">2024-01-21T12:47:04Z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4CAFCDEF097F4D0A92F73908429E3A81_13</vt:lpwstr>
  </property>
</Properties>
</file>